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37"/>
  </p:notesMasterIdLst>
  <p:sldIdLst>
    <p:sldId id="256" r:id="rId2"/>
    <p:sldId id="257" r:id="rId3"/>
    <p:sldId id="258" r:id="rId4"/>
    <p:sldId id="289" r:id="rId5"/>
    <p:sldId id="259" r:id="rId6"/>
    <p:sldId id="260" r:id="rId7"/>
    <p:sldId id="261" r:id="rId8"/>
    <p:sldId id="262" r:id="rId9"/>
    <p:sldId id="263" r:id="rId10"/>
    <p:sldId id="292" r:id="rId11"/>
    <p:sldId id="290" r:id="rId12"/>
    <p:sldId id="291" r:id="rId13"/>
    <p:sldId id="264" r:id="rId14"/>
    <p:sldId id="271" r:id="rId15"/>
    <p:sldId id="273" r:id="rId16"/>
    <p:sldId id="274" r:id="rId17"/>
    <p:sldId id="275" r:id="rId18"/>
    <p:sldId id="276" r:id="rId19"/>
    <p:sldId id="285" r:id="rId20"/>
    <p:sldId id="286" r:id="rId21"/>
    <p:sldId id="287" r:id="rId22"/>
    <p:sldId id="288" r:id="rId23"/>
    <p:sldId id="293" r:id="rId24"/>
    <p:sldId id="265" r:id="rId25"/>
    <p:sldId id="277" r:id="rId26"/>
    <p:sldId id="278" r:id="rId27"/>
    <p:sldId id="279" r:id="rId28"/>
    <p:sldId id="280" r:id="rId29"/>
    <p:sldId id="266" r:id="rId30"/>
    <p:sldId id="268" r:id="rId31"/>
    <p:sldId id="269" r:id="rId32"/>
    <p:sldId id="281" r:id="rId33"/>
    <p:sldId id="282" r:id="rId34"/>
    <p:sldId id="283" r:id="rId35"/>
    <p:sldId id="284" r:id="rId3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842" autoAdjust="0"/>
  </p:normalViewPr>
  <p:slideViewPr>
    <p:cSldViewPr>
      <p:cViewPr varScale="1">
        <p:scale>
          <a:sx n="111" d="100"/>
          <a:sy n="111" d="100"/>
        </p:scale>
        <p:origin x="-161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9A602A-565E-4A96-8A45-FBDCA0CE7D28}" type="datetimeFigureOut">
              <a:rPr lang="zh-TW" altLang="en-US" smtClean="0"/>
              <a:t>2013/6/7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E6C9FD-FD79-4F9C-AA5F-76519303118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85224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Abc_Ntk_t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*       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Abc_NtkAlloc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Abc_NtkType_t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Type,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Abc_NtkFunc_t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Func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fUseMemMan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);</a:t>
            </a:r>
          </a:p>
          <a:p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Abc_Obj_t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*       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Abc_NtkCreatePi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Abc_Ntk_t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*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pNtk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)</a:t>
            </a:r>
          </a:p>
          <a:p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Abc_NtkFindOrCreateNet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Abc_Ntk_t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*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pNtk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char *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pName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);</a:t>
            </a:r>
          </a:p>
          <a:p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Abc_NtkFinalizeRead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Abc_Ntk_t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*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pNtk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);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6C9FD-FD79-4F9C-AA5F-765193031186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282728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Abc_Ntk_t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*       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Abc_NtkCreateCone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Abc_Ntk_t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*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pNtk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Abc_Obj_t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*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pNode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char *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pNodeName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fUseAllCis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);</a:t>
            </a:r>
          </a:p>
          <a:p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Abc_Ntk_t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*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Abc_NtkStrash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Abc_Ntk_t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*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pNtk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fAllNodes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fCleanup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fRecord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);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6C9FD-FD79-4F9C-AA5F-765193031186}" type="slidenum">
              <a:rPr lang="zh-TW" altLang="en-US" smtClean="0"/>
              <a:t>30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41995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err="1" smtClean="0"/>
              <a:t>Aig_Man_t</a:t>
            </a:r>
            <a:r>
              <a:rPr lang="en-US" altLang="zh-TW" dirty="0" smtClean="0"/>
              <a:t> * </a:t>
            </a:r>
            <a:r>
              <a:rPr lang="en-US" altLang="zh-TW" dirty="0" err="1" smtClean="0"/>
              <a:t>Abc_NtkToDar</a:t>
            </a:r>
            <a:r>
              <a:rPr lang="en-US" altLang="zh-TW" dirty="0" smtClean="0"/>
              <a:t>( </a:t>
            </a:r>
            <a:r>
              <a:rPr lang="en-US" altLang="zh-TW" dirty="0" err="1" smtClean="0"/>
              <a:t>Abc_Ntk_t</a:t>
            </a:r>
            <a:r>
              <a:rPr lang="en-US" altLang="zh-TW" dirty="0" smtClean="0"/>
              <a:t> * </a:t>
            </a:r>
            <a:r>
              <a:rPr lang="en-US" altLang="zh-TW" dirty="0" err="1" smtClean="0"/>
              <a:t>pNtk</a:t>
            </a:r>
            <a:r>
              <a:rPr lang="en-US" altLang="zh-TW" dirty="0" smtClean="0"/>
              <a:t>, </a:t>
            </a:r>
            <a:r>
              <a:rPr lang="en-US" altLang="zh-TW" dirty="0" err="1" smtClean="0"/>
              <a:t>int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fExors</a:t>
            </a:r>
            <a:r>
              <a:rPr lang="en-US" altLang="zh-TW" dirty="0" smtClean="0"/>
              <a:t>, </a:t>
            </a:r>
            <a:r>
              <a:rPr lang="en-US" altLang="zh-TW" dirty="0" err="1" smtClean="0"/>
              <a:t>int</a:t>
            </a:r>
            <a:r>
              <a:rPr lang="en-US" altLang="zh-TW" dirty="0" smtClean="0"/>
              <a:t> </a:t>
            </a:r>
            <a:r>
              <a:rPr lang="en-US" altLang="zh-TW" dirty="0" err="1" smtClean="0"/>
              <a:t>fRegisters</a:t>
            </a:r>
            <a:r>
              <a:rPr lang="en-US" altLang="zh-TW" dirty="0" smtClean="0"/>
              <a:t> );</a:t>
            </a:r>
          </a:p>
          <a:p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Aig_Man_t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*    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Aig_ManStart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nNodesMax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);</a:t>
            </a:r>
            <a:endParaRPr lang="en-US" altLang="zh-TW" dirty="0" smtClean="0"/>
          </a:p>
          <a:p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Aig_Obj_t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*  Aig_ObjChild0Copy(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Aig_Obj_t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*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pObj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)</a:t>
            </a:r>
          </a:p>
          <a:p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Aig_Obj_t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* 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Aig_ManPo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Aig_Man_t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* p,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altLang="zh-TW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</a:t>
            </a:r>
            <a:r>
              <a:rPr lang="en-US" altLang="zh-TW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)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6C9FD-FD79-4F9C-AA5F-765193031186}" type="slidenum">
              <a:rPr lang="zh-TW" altLang="en-US" smtClean="0"/>
              <a:t>31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52507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dirty="0" smtClean="0"/>
              <a:t>Skip PI</a:t>
            </a:r>
            <a:r>
              <a:rPr lang="en-US" altLang="zh-TW" baseline="0" dirty="0" smtClean="0"/>
              <a:t> and PO constraints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6C9FD-FD79-4F9C-AA5F-765193031186}" type="slidenum">
              <a:rPr lang="zh-TW" altLang="en-US" smtClean="0"/>
              <a:t>34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7810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hf hdr="0" ftr="0"/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ecs.berkeley.edu/~alanmi/abc/programming.pd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mp"/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1.cs.columbia.edu/~cs4861/s07-sis/blif/index.html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tmp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mp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mp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pages.cs.wisc.edu/~ghost/doc/GPL/" TargetMode="External"/><Relationship Id="rId2" Type="http://schemas.openxmlformats.org/officeDocument/2006/relationships/hyperlink" Target="http://pages.cs.wisc.edu/~ghost/gsview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graphviz.org/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mp"/><Relationship Id="rId2" Type="http://schemas.openxmlformats.org/officeDocument/2006/relationships/hyperlink" Target="http://www.ece.cmu.edu/~ee760/760docs/genlib.pdf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mp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mp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TW" dirty="0" smtClean="0"/>
              <a:t>Introduction to ABC</a:t>
            </a:r>
            <a:endParaRPr lang="zh-TW" altLang="en-US" dirty="0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Presenter: </a:t>
            </a:r>
            <a:r>
              <a:rPr lang="en-US" altLang="zh-TW" dirty="0" err="1" smtClean="0"/>
              <a:t>Shuo-Ren</a:t>
            </a:r>
            <a:r>
              <a:rPr lang="en-US" altLang="zh-TW" dirty="0" smtClean="0"/>
              <a:t> Lin</a:t>
            </a:r>
          </a:p>
          <a:p>
            <a:r>
              <a:rPr lang="en-US" altLang="zh-TW" dirty="0" smtClean="0"/>
              <a:t>Instructor: </a:t>
            </a:r>
            <a:r>
              <a:rPr lang="en-US" altLang="zh-TW" dirty="0" err="1" smtClean="0"/>
              <a:t>Jie</a:t>
            </a:r>
            <a:r>
              <a:rPr lang="en-US" altLang="zh-TW" dirty="0" smtClean="0"/>
              <a:t>-Hong Roland Jiang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65076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Outline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</a:p>
          <a:p>
            <a:r>
              <a:rPr lang="en-US" altLang="zh-TW" dirty="0" smtClean="0"/>
              <a:t>Basic data structure</a:t>
            </a:r>
          </a:p>
          <a:p>
            <a:r>
              <a:rPr lang="en-US" altLang="zh-TW" dirty="0" smtClean="0"/>
              <a:t>Command summary</a:t>
            </a:r>
          </a:p>
          <a:p>
            <a:r>
              <a:rPr lang="en-US" altLang="zh-TW" dirty="0" smtClean="0"/>
              <a:t>Customize ABC</a:t>
            </a:r>
          </a:p>
          <a:p>
            <a:r>
              <a:rPr lang="en-US" altLang="zh-TW" dirty="0" smtClean="0"/>
              <a:t>Case study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7209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 </a:t>
            </a:r>
            <a:r>
              <a:rPr lang="en-US" altLang="zh-TW" dirty="0"/>
              <a:t>growing software system for synthesis and verification of binary sequential logic circuits appearing in synchronous hardware </a:t>
            </a:r>
            <a:r>
              <a:rPr lang="en-US" altLang="zh-TW" dirty="0" smtClean="0"/>
              <a:t>designs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89522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Growing?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4</a:t>
            </a:fld>
            <a:endParaRPr lang="zh-TW" altLang="en-US"/>
          </a:p>
        </p:txBody>
      </p:sp>
      <p:pic>
        <p:nvPicPr>
          <p:cNvPr id="1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388063"/>
            <a:ext cx="7467600" cy="325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6291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Basic Data Structure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5</a:t>
            </a:fld>
            <a:endParaRPr lang="zh-TW" altLang="en-US"/>
          </a:p>
        </p:txBody>
      </p:sp>
      <p:sp>
        <p:nvSpPr>
          <p:cNvPr id="7" name="內容版面配置區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Type vs. functionality</a:t>
            </a:r>
          </a:p>
          <a:p>
            <a:endParaRPr lang="en-US" altLang="zh-TW" dirty="0"/>
          </a:p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r>
              <a:rPr lang="en-US" altLang="zh-TW" dirty="0">
                <a:hlinkClick r:id="rId2"/>
              </a:rPr>
              <a:t>http://www.eecs.berkeley.edu/~alanmi/abc/programming.pdf</a:t>
            </a:r>
            <a:endParaRPr lang="zh-TW" altLang="en-US" dirty="0"/>
          </a:p>
        </p:txBody>
      </p:sp>
      <p:graphicFrame>
        <p:nvGraphicFramePr>
          <p:cNvPr id="8" name="內容版面配置區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2259450"/>
              </p:ext>
            </p:extLst>
          </p:nvPr>
        </p:nvGraphicFramePr>
        <p:xfrm>
          <a:off x="966574" y="2564904"/>
          <a:ext cx="526161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664"/>
                <a:gridCol w="649605"/>
                <a:gridCol w="703580"/>
                <a:gridCol w="833755"/>
                <a:gridCol w="81000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Type/Functionality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SOP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BDD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AND2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Gates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err="1" smtClean="0"/>
                        <a:t>Netlist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X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X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X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Logic network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X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X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X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X</a:t>
                      </a:r>
                      <a:endParaRPr lang="zh-TW" alt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AIG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TW" dirty="0" smtClean="0"/>
                        <a:t>X</a:t>
                      </a:r>
                      <a:endParaRPr lang="zh-TW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zh-TW" alt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98190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 smtClean="0"/>
              <a:t>Netlist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smtClean="0"/>
              <a:t>Nets, logic nodes, latches, PIs, and POs</a:t>
            </a:r>
          </a:p>
          <a:p>
            <a:r>
              <a:rPr lang="en-US" altLang="zh-TW" dirty="0" smtClean="0"/>
              <a:t>A node can be represented using SOP or AIG, or gate from standard cell library</a:t>
            </a:r>
          </a:p>
          <a:p>
            <a:r>
              <a:rPr lang="en-US" altLang="zh-TW" dirty="0" smtClean="0"/>
              <a:t>APIs (refer to </a:t>
            </a:r>
            <a:r>
              <a:rPr lang="en-US" altLang="zh-TW" dirty="0" err="1" smtClean="0"/>
              <a:t>abc.h</a:t>
            </a:r>
            <a:r>
              <a:rPr lang="en-US" altLang="zh-TW" dirty="0" smtClean="0"/>
              <a:t>)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Abc_NtkAlloc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Abc_NtkCreatePi</a:t>
            </a:r>
            <a:r>
              <a:rPr lang="en-US" altLang="zh-TW" dirty="0" smtClean="0"/>
              <a:t>, </a:t>
            </a:r>
            <a:r>
              <a:rPr lang="en-US" altLang="zh-TW" dirty="0" err="1" smtClean="0"/>
              <a:t>Abc_NtkCreatePo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Abc_NtkFindOrCreateNet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Abc_NtkCreateNode</a:t>
            </a:r>
            <a:r>
              <a:rPr lang="en-US" altLang="zh-TW" dirty="0" smtClean="0"/>
              <a:t>, </a:t>
            </a:r>
            <a:r>
              <a:rPr lang="en-US" altLang="zh-TW" dirty="0" err="1" smtClean="0"/>
              <a:t>Abc_NtkCreateLatch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Abc_ObjAddFanin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Abc_NtkFinalizeRead</a:t>
            </a:r>
            <a:r>
              <a:rPr lang="en-US" altLang="zh-TW" dirty="0" smtClean="0"/>
              <a:t>, </a:t>
            </a:r>
            <a:r>
              <a:rPr lang="en-US" altLang="zh-TW" dirty="0" err="1" smtClean="0"/>
              <a:t>Abc_NtkCheck</a:t>
            </a:r>
            <a:endParaRPr lang="en-US" altLang="zh-TW" dirty="0" smtClean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71739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Logic Network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 </a:t>
            </a:r>
            <a:r>
              <a:rPr lang="en-US" altLang="zh-TW" dirty="0" err="1" smtClean="0"/>
              <a:t>netlist</a:t>
            </a:r>
            <a:r>
              <a:rPr lang="en-US" altLang="zh-TW" dirty="0" smtClean="0"/>
              <a:t>, and the nets have been removed</a:t>
            </a:r>
          </a:p>
          <a:p>
            <a:r>
              <a:rPr lang="en-US" altLang="zh-TW" dirty="0" smtClean="0"/>
              <a:t>Only PI/PO/latch/latch-input/latch-out names are saved (eliminate names of internal nodes)</a:t>
            </a:r>
          </a:p>
          <a:p>
            <a:r>
              <a:rPr lang="en-US" altLang="zh-TW" dirty="0" smtClean="0"/>
              <a:t>APIs</a:t>
            </a:r>
          </a:p>
          <a:p>
            <a:pPr lvl="1"/>
            <a:r>
              <a:rPr lang="en-US" altLang="zh-TW" dirty="0" err="1" smtClean="0"/>
              <a:t>Abc_NtkStartFrom</a:t>
            </a:r>
            <a:endParaRPr lang="en-US" altLang="zh-TW" dirty="0" smtClean="0"/>
          </a:p>
          <a:p>
            <a:pPr lvl="1"/>
            <a:r>
              <a:rPr lang="en-US" altLang="zh-TW" dirty="0" err="1" smtClean="0"/>
              <a:t>Abc_NtkForEachPi</a:t>
            </a:r>
            <a:r>
              <a:rPr lang="en-US" altLang="zh-TW" dirty="0" smtClean="0"/>
              <a:t>, </a:t>
            </a:r>
            <a:r>
              <a:rPr lang="en-US" altLang="zh-TW" dirty="0" err="1" smtClean="0"/>
              <a:t>Abc_NtkForEachCi</a:t>
            </a:r>
            <a:r>
              <a:rPr lang="en-US" altLang="zh-TW" dirty="0" smtClean="0"/>
              <a:t>, …</a:t>
            </a:r>
          </a:p>
          <a:p>
            <a:pPr lvl="1"/>
            <a:r>
              <a:rPr lang="en-US" altLang="zh-TW" dirty="0" err="1" smtClean="0"/>
              <a:t>Abc_ObjPatchFanin</a:t>
            </a:r>
            <a:r>
              <a:rPr lang="en-US" altLang="zh-TW" dirty="0" smtClean="0"/>
              <a:t>, </a:t>
            </a:r>
            <a:r>
              <a:rPr lang="en-US" altLang="zh-TW" dirty="0" err="1" smtClean="0"/>
              <a:t>Abc_ObjTransferFanout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7903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AIG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Only contain 2-inputs AND </a:t>
            </a:r>
            <a:r>
              <a:rPr lang="en-US" altLang="zh-TW" dirty="0" err="1" smtClean="0"/>
              <a:t>and</a:t>
            </a:r>
            <a:r>
              <a:rPr lang="en-US" altLang="zh-TW" dirty="0" smtClean="0"/>
              <a:t> each </a:t>
            </a:r>
            <a:r>
              <a:rPr lang="en-US" altLang="zh-TW" dirty="0" err="1" smtClean="0"/>
              <a:t>fanin</a:t>
            </a:r>
            <a:r>
              <a:rPr lang="en-US" altLang="zh-TW" dirty="0" smtClean="0"/>
              <a:t>/</a:t>
            </a:r>
            <a:r>
              <a:rPr lang="en-US" altLang="zh-TW" dirty="0" err="1" smtClean="0"/>
              <a:t>fanout</a:t>
            </a:r>
            <a:r>
              <a:rPr lang="en-US" altLang="zh-TW" dirty="0" smtClean="0"/>
              <a:t> edge has an optional complemented attribute</a:t>
            </a:r>
          </a:p>
          <a:p>
            <a:r>
              <a:rPr lang="en-US" altLang="zh-TW" dirty="0" smtClean="0"/>
              <a:t>APIs</a:t>
            </a:r>
          </a:p>
          <a:p>
            <a:pPr lvl="1"/>
            <a:r>
              <a:rPr lang="en-US" altLang="zh-TW" dirty="0" err="1" smtClean="0"/>
              <a:t>Abc_AigAnd</a:t>
            </a:r>
            <a:r>
              <a:rPr lang="en-US" altLang="zh-TW" dirty="0" smtClean="0"/>
              <a:t>, </a:t>
            </a:r>
            <a:r>
              <a:rPr lang="en-US" altLang="zh-TW" dirty="0" err="1" smtClean="0"/>
              <a:t>Abc_AigOr</a:t>
            </a:r>
            <a:r>
              <a:rPr lang="en-US" altLang="zh-TW" dirty="0" smtClean="0"/>
              <a:t>, </a:t>
            </a:r>
            <a:r>
              <a:rPr lang="en-US" altLang="zh-TW" dirty="0" err="1" smtClean="0"/>
              <a:t>Abc_AigXor</a:t>
            </a:r>
            <a:r>
              <a:rPr lang="en-US" altLang="zh-TW" dirty="0" smtClean="0"/>
              <a:t>, …</a:t>
            </a:r>
          </a:p>
          <a:p>
            <a:pPr lvl="1"/>
            <a:r>
              <a:rPr lang="en-US" altLang="zh-TW" dirty="0" err="1" smtClean="0"/>
              <a:t>Abc_AigReplace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2317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Logic Network vs. AIG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9</a:t>
            </a:fld>
            <a:endParaRPr lang="zh-TW" altLang="en-US"/>
          </a:p>
        </p:txBody>
      </p:sp>
      <p:pic>
        <p:nvPicPr>
          <p:cNvPr id="11" name="內容版面配置區 10" descr="畫面剪輯"/>
          <p:cNvPicPr>
            <a:picLocks noGrp="1" noChangeAspect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204865"/>
            <a:ext cx="3657600" cy="3618258"/>
          </a:xfrm>
        </p:spPr>
      </p:pic>
      <p:pic>
        <p:nvPicPr>
          <p:cNvPr id="10" name="內容版面配置區 9" descr="畫面剪輯"/>
          <p:cNvPicPr>
            <a:picLocks noGrp="1" noChangeAspect="1"/>
          </p:cNvPicPr>
          <p:nvPr>
            <p:ph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375" y="2228317"/>
            <a:ext cx="3657600" cy="3571354"/>
          </a:xfrm>
        </p:spPr>
      </p:pic>
    </p:spTree>
    <p:extLst>
      <p:ext uri="{BB962C8B-B14F-4D97-AF65-F5344CB8AC3E}">
        <p14:creationId xmlns:p14="http://schemas.microsoft.com/office/powerpoint/2010/main" val="235478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Command Summary</a:t>
            </a:r>
            <a:endParaRPr lang="zh-TW" altLang="en-US" dirty="0"/>
          </a:p>
        </p:txBody>
      </p:sp>
      <p:sp>
        <p:nvSpPr>
          <p:cNvPr id="8" name="文字版面配置區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10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0642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Command Summary -- Read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err="1" smtClean="0"/>
              <a:t>read_verilog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Support very limited subset of structural Verilog</a:t>
            </a:r>
          </a:p>
          <a:p>
            <a:r>
              <a:rPr lang="en-US" altLang="zh-TW" dirty="0" err="1" smtClean="0"/>
              <a:t>read_blif</a:t>
            </a:r>
            <a:endParaRPr lang="en-US" altLang="zh-TW" dirty="0" smtClean="0"/>
          </a:p>
          <a:p>
            <a:pPr lvl="1"/>
            <a:r>
              <a:rPr lang="en-US" altLang="zh-TW" dirty="0">
                <a:hlinkClick r:id="rId2"/>
              </a:rPr>
              <a:t>http://www1.cs.columbia.edu/~</a:t>
            </a:r>
            <a:r>
              <a:rPr lang="en-US" altLang="zh-TW" dirty="0" smtClean="0">
                <a:hlinkClick r:id="rId2"/>
              </a:rPr>
              <a:t>cs4861/s07-sis/blif/index.html</a:t>
            </a:r>
            <a:endParaRPr lang="en-US" altLang="zh-TW" dirty="0"/>
          </a:p>
          <a:p>
            <a:r>
              <a:rPr lang="en-US" altLang="zh-TW" dirty="0" err="1" smtClean="0"/>
              <a:t>read_aiger</a:t>
            </a:r>
            <a:r>
              <a:rPr lang="en-US" altLang="zh-TW" dirty="0" smtClean="0"/>
              <a:t>, </a:t>
            </a:r>
            <a:r>
              <a:rPr lang="en-US" altLang="zh-TW" dirty="0" err="1" smtClean="0"/>
              <a:t>read_bench</a:t>
            </a:r>
            <a:r>
              <a:rPr lang="en-US" altLang="zh-TW" dirty="0" smtClean="0"/>
              <a:t>, …</a:t>
            </a:r>
            <a:endParaRPr lang="en-US" altLang="zh-TW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11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0384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551280" y="44624"/>
            <a:ext cx="8041440" cy="1442674"/>
          </a:xfrm>
        </p:spPr>
        <p:txBody>
          <a:bodyPr/>
          <a:lstStyle/>
          <a:p>
            <a:r>
              <a:rPr lang="en-US" altLang="zh-TW" dirty="0" err="1" smtClean="0"/>
              <a:t>Blif</a:t>
            </a:r>
            <a:r>
              <a:rPr lang="en-US" altLang="zh-TW" dirty="0" smtClean="0"/>
              <a:t> File Sample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dirty="0" smtClean="0"/>
              <a:t>2013/6/7</a:t>
            </a:r>
            <a:endParaRPr lang="zh-TW" altLang="en-US" dirty="0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12</a:t>
            </a:fld>
            <a:endParaRPr lang="zh-TW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755576" y="1196752"/>
            <a:ext cx="4181425" cy="2712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645024"/>
            <a:ext cx="7344816" cy="2497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3154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Command Summary --  Print</a:t>
            </a:r>
            <a:endParaRPr lang="zh-TW" altLang="en-US" dirty="0"/>
          </a:p>
        </p:txBody>
      </p:sp>
      <p:sp>
        <p:nvSpPr>
          <p:cNvPr id="8" name="內容版面配置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err="1" smtClean="0"/>
              <a:t>print_fanio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13</a:t>
            </a:fld>
            <a:endParaRPr lang="zh-TW" altLang="en-US"/>
          </a:p>
        </p:txBody>
      </p:sp>
      <p:pic>
        <p:nvPicPr>
          <p:cNvPr id="5" name="圖片 4" descr="D:\Shuo-Ren\Tool\abc70930\abc70930\_TEST\abc.ex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592" y="2492896"/>
            <a:ext cx="5514640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6486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Command Summary --  Print</a:t>
            </a:r>
            <a:endParaRPr lang="zh-TW" altLang="en-US" dirty="0"/>
          </a:p>
        </p:txBody>
      </p:sp>
      <p:sp>
        <p:nvSpPr>
          <p:cNvPr id="8" name="內容版面配置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err="1" smtClean="0"/>
              <a:t>print_level</a:t>
            </a:r>
            <a:r>
              <a:rPr lang="en-US" altLang="zh-TW" dirty="0" smtClean="0"/>
              <a:t>, </a:t>
            </a:r>
            <a:r>
              <a:rPr lang="en-US" altLang="zh-TW" dirty="0" err="1" smtClean="0"/>
              <a:t>print_supp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14</a:t>
            </a:fld>
            <a:endParaRPr lang="zh-TW" altLang="en-US"/>
          </a:p>
        </p:txBody>
      </p:sp>
      <p:pic>
        <p:nvPicPr>
          <p:cNvPr id="2" name="圖片 1" descr="D:\Shuo-Ren\Tool\abc70930\abc70930\_TEST\abc.ex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492896"/>
            <a:ext cx="5616624" cy="366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186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Command Summary --  Print</a:t>
            </a:r>
            <a:endParaRPr lang="zh-TW" altLang="en-US" dirty="0"/>
          </a:p>
        </p:txBody>
      </p:sp>
      <p:sp>
        <p:nvSpPr>
          <p:cNvPr id="8" name="內容版面配置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err="1" smtClean="0"/>
              <a:t>print_io</a:t>
            </a:r>
            <a:r>
              <a:rPr lang="en-US" altLang="zh-TW" dirty="0" smtClean="0"/>
              <a:t>, </a:t>
            </a:r>
            <a:r>
              <a:rPr lang="en-US" altLang="zh-TW" dirty="0" err="1" smtClean="0"/>
              <a:t>print_stats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15</a:t>
            </a:fld>
            <a:endParaRPr lang="zh-TW" altLang="en-US"/>
          </a:p>
        </p:txBody>
      </p:sp>
      <p:pic>
        <p:nvPicPr>
          <p:cNvPr id="5" name="圖片 4" descr="D:\Shuo-Ren\Tool\abc70930\abc70930\_TEST\abc.ex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2511029"/>
            <a:ext cx="5472608" cy="3572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88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Command Summary --</a:t>
            </a:r>
            <a:br>
              <a:rPr lang="en-US" altLang="zh-TW" dirty="0" smtClean="0"/>
            </a:br>
            <a:r>
              <a:rPr lang="en-US" altLang="zh-TW" dirty="0" smtClean="0"/>
              <a:t> Comb. Synthesis</a:t>
            </a:r>
            <a:endParaRPr lang="zh-TW" altLang="en-US" dirty="0"/>
          </a:p>
        </p:txBody>
      </p:sp>
      <p:sp>
        <p:nvSpPr>
          <p:cNvPr id="8" name="內容版面配置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Combinational synthesis</a:t>
            </a:r>
          </a:p>
          <a:p>
            <a:pPr lvl="1"/>
            <a:r>
              <a:rPr lang="en-US" altLang="zh-TW" dirty="0" smtClean="0"/>
              <a:t>AIGs</a:t>
            </a:r>
          </a:p>
          <a:p>
            <a:pPr lvl="2"/>
            <a:r>
              <a:rPr lang="en-US" altLang="zh-TW" dirty="0" smtClean="0"/>
              <a:t>balance, refactor, rewrite, </a:t>
            </a:r>
            <a:r>
              <a:rPr lang="en-US" altLang="zh-TW" dirty="0" err="1" smtClean="0"/>
              <a:t>rr</a:t>
            </a:r>
            <a:r>
              <a:rPr lang="en-US" altLang="zh-TW" dirty="0" smtClean="0"/>
              <a:t>, </a:t>
            </a:r>
            <a:r>
              <a:rPr lang="en-US" altLang="zh-TW" dirty="0" err="1" smtClean="0"/>
              <a:t>renode</a:t>
            </a:r>
            <a:r>
              <a:rPr lang="en-US" altLang="zh-TW" dirty="0" smtClean="0"/>
              <a:t>, </a:t>
            </a:r>
            <a:r>
              <a:rPr lang="en-US" altLang="zh-TW" dirty="0" err="1" smtClean="0"/>
              <a:t>strash</a:t>
            </a:r>
            <a:r>
              <a:rPr lang="en-US" altLang="zh-TW" dirty="0" smtClean="0"/>
              <a:t>(structure hash)</a:t>
            </a:r>
          </a:p>
          <a:p>
            <a:pPr lvl="1"/>
            <a:r>
              <a:rPr lang="en-US" altLang="zh-TW" dirty="0" smtClean="0"/>
              <a:t>BDDs</a:t>
            </a:r>
          </a:p>
          <a:p>
            <a:pPr lvl="2"/>
            <a:r>
              <a:rPr lang="en-US" altLang="zh-TW" dirty="0" err="1" smtClean="0"/>
              <a:t>dsd</a:t>
            </a:r>
            <a:r>
              <a:rPr lang="en-US" altLang="zh-TW" dirty="0" smtClean="0"/>
              <a:t>, collapse</a:t>
            </a:r>
          </a:p>
          <a:p>
            <a:pPr lvl="1"/>
            <a:r>
              <a:rPr lang="en-US" altLang="zh-TW" dirty="0" smtClean="0"/>
              <a:t>Logic network</a:t>
            </a:r>
          </a:p>
          <a:p>
            <a:pPr lvl="2"/>
            <a:r>
              <a:rPr lang="en-US" altLang="zh-TW" dirty="0" smtClean="0"/>
              <a:t>cleanup, sweep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16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40802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Command Summary </a:t>
            </a:r>
            <a:r>
              <a:rPr lang="en-US" altLang="zh-TW" dirty="0" smtClean="0"/>
              <a:t>--</a:t>
            </a:r>
            <a:r>
              <a:rPr lang="en-US" altLang="zh-TW" dirty="0"/>
              <a:t/>
            </a:r>
            <a:br>
              <a:rPr lang="en-US" altLang="zh-TW" dirty="0"/>
            </a:br>
            <a:r>
              <a:rPr lang="en-US" altLang="zh-TW" dirty="0"/>
              <a:t> Comb. Synthesis</a:t>
            </a:r>
            <a:endParaRPr lang="zh-TW" altLang="en-US" dirty="0"/>
          </a:p>
        </p:txBody>
      </p:sp>
      <p:pic>
        <p:nvPicPr>
          <p:cNvPr id="6" name="內容版面配置區 5" descr="D:\Shuo-Ren\Tool\abc70930\abc70930\_TEST\abc.exe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957" y="2038350"/>
            <a:ext cx="6052086" cy="3951288"/>
          </a:xfrm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17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20279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Command Summary -- Verification</a:t>
            </a:r>
            <a:endParaRPr lang="zh-TW" altLang="en-US" dirty="0"/>
          </a:p>
        </p:txBody>
      </p:sp>
      <p:sp>
        <p:nvSpPr>
          <p:cNvPr id="8" name="內容版面配置區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err="1" smtClean="0"/>
              <a:t>cec</a:t>
            </a:r>
            <a:r>
              <a:rPr lang="en-US" altLang="zh-TW" dirty="0" smtClean="0"/>
              <a:t>, sec, sat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18</a:t>
            </a:fld>
            <a:endParaRPr lang="zh-TW" altLang="en-US"/>
          </a:p>
        </p:txBody>
      </p:sp>
      <p:pic>
        <p:nvPicPr>
          <p:cNvPr id="2" name="圖片 1" descr="D:\Shuo-Ren\Tool\abc70930\abc70930\_TEST\abc.exe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2596"/>
          <a:stretch/>
        </p:blipFill>
        <p:spPr>
          <a:xfrm>
            <a:off x="856445" y="2708921"/>
            <a:ext cx="7431110" cy="3270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118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Command Summary -- Show</a:t>
            </a:r>
            <a:endParaRPr lang="zh-TW" altLang="en-US" dirty="0"/>
          </a:p>
        </p:txBody>
      </p:sp>
      <p:sp>
        <p:nvSpPr>
          <p:cNvPr id="8" name="內容版面配置區 7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/>
              <a:t>s</a:t>
            </a:r>
            <a:r>
              <a:rPr lang="en-US" altLang="zh-TW" dirty="0" smtClean="0"/>
              <a:t>how</a:t>
            </a:r>
          </a:p>
          <a:p>
            <a:pPr lvl="1"/>
            <a:r>
              <a:rPr lang="en-US" altLang="zh-TW" dirty="0" smtClean="0"/>
              <a:t>#node &lt; 300</a:t>
            </a:r>
          </a:p>
          <a:p>
            <a:pPr lvl="1"/>
            <a:r>
              <a:rPr lang="en-US" altLang="zh-TW" dirty="0" smtClean="0"/>
              <a:t>Install other software</a:t>
            </a:r>
            <a:endParaRPr lang="en-US" altLang="zh-TW" dirty="0"/>
          </a:p>
          <a:p>
            <a:pPr lvl="2"/>
            <a:r>
              <a:rPr lang="en-US" altLang="zh-TW" dirty="0" err="1" smtClean="0"/>
              <a:t>GSview</a:t>
            </a:r>
            <a:endParaRPr lang="en-US" altLang="zh-TW" dirty="0" smtClean="0"/>
          </a:p>
          <a:p>
            <a:pPr lvl="3"/>
            <a:r>
              <a:rPr lang="en-US" altLang="zh-TW" dirty="0" smtClean="0"/>
              <a:t>Program for opening PostScript files</a:t>
            </a:r>
          </a:p>
          <a:p>
            <a:pPr lvl="3"/>
            <a:r>
              <a:rPr lang="en-US" altLang="zh-TW" dirty="0">
                <a:hlinkClick r:id="rId2"/>
              </a:rPr>
              <a:t>http://pages.cs.wisc.edu/~ghost/gsview</a:t>
            </a:r>
            <a:r>
              <a:rPr lang="en-US" altLang="zh-TW" dirty="0" smtClean="0">
                <a:hlinkClick r:id="rId2"/>
              </a:rPr>
              <a:t>/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GhostScript</a:t>
            </a:r>
            <a:endParaRPr lang="en-US" altLang="zh-TW" dirty="0" smtClean="0"/>
          </a:p>
          <a:p>
            <a:pPr lvl="3"/>
            <a:r>
              <a:rPr lang="en-US" altLang="zh-TW" dirty="0" smtClean="0"/>
              <a:t>Necessary script for </a:t>
            </a:r>
            <a:r>
              <a:rPr lang="en-US" altLang="zh-TW" dirty="0" err="1" smtClean="0"/>
              <a:t>Gsview</a:t>
            </a:r>
            <a:endParaRPr lang="en-US" altLang="zh-TW" dirty="0" smtClean="0"/>
          </a:p>
          <a:p>
            <a:pPr lvl="3"/>
            <a:r>
              <a:rPr lang="en-US" altLang="zh-TW" dirty="0">
                <a:hlinkClick r:id="rId3"/>
              </a:rPr>
              <a:t>http://pages.cs.wisc.edu/~ghost/doc/GPL/</a:t>
            </a:r>
            <a:endParaRPr lang="en-US" altLang="zh-TW" dirty="0" smtClean="0"/>
          </a:p>
          <a:p>
            <a:pPr lvl="2"/>
            <a:r>
              <a:rPr lang="en-US" altLang="zh-TW" dirty="0" err="1" smtClean="0"/>
              <a:t>Graphvis</a:t>
            </a:r>
            <a:endParaRPr lang="en-US" altLang="zh-TW" dirty="0" smtClean="0"/>
          </a:p>
          <a:p>
            <a:pPr lvl="3"/>
            <a:r>
              <a:rPr lang="en-US" altLang="zh-TW" dirty="0" smtClean="0"/>
              <a:t>Program for generate PostScript files</a:t>
            </a:r>
          </a:p>
          <a:p>
            <a:pPr lvl="3"/>
            <a:r>
              <a:rPr lang="en-US" altLang="zh-TW" dirty="0">
                <a:hlinkClick r:id="rId4"/>
              </a:rPr>
              <a:t>http://www.graphviz.org/</a:t>
            </a:r>
            <a:endParaRPr lang="en-US" altLang="zh-TW" dirty="0" smtClean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19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7904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Command Summary -- Show</a:t>
            </a:r>
            <a:endParaRPr lang="zh-TW" altLang="en-US" dirty="0"/>
          </a:p>
        </p:txBody>
      </p:sp>
      <p:pic>
        <p:nvPicPr>
          <p:cNvPr id="2" name="內容版面配置區 1" descr="D:\Shuo-Ren\Tool\abc70930\abc70930\_TEST\abc.exe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957" y="2038350"/>
            <a:ext cx="6052086" cy="3951288"/>
          </a:xfrm>
        </p:spPr>
      </p:pic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20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2161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Command Summary -- </a:t>
            </a:r>
            <a:br>
              <a:rPr lang="en-US" altLang="zh-TW" dirty="0" smtClean="0"/>
            </a:br>
            <a:r>
              <a:rPr lang="en-US" altLang="zh-TW" dirty="0" smtClean="0"/>
              <a:t> Tech. Mapping</a:t>
            </a:r>
            <a:endParaRPr lang="zh-TW" altLang="en-US" dirty="0"/>
          </a:p>
        </p:txBody>
      </p:sp>
      <p:sp>
        <p:nvSpPr>
          <p:cNvPr id="8" name="內容版面配置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m</a:t>
            </a:r>
            <a:r>
              <a:rPr lang="en-US" altLang="zh-TW" dirty="0" smtClean="0"/>
              <a:t>ap</a:t>
            </a:r>
          </a:p>
          <a:p>
            <a:pPr lvl="1"/>
            <a:r>
              <a:rPr lang="en-US" altLang="zh-TW" dirty="0" smtClean="0"/>
              <a:t>Need </a:t>
            </a:r>
            <a:r>
              <a:rPr lang="en-US" altLang="zh-TW" dirty="0" err="1" smtClean="0"/>
              <a:t>genlib</a:t>
            </a:r>
            <a:r>
              <a:rPr lang="en-US" altLang="zh-TW" dirty="0" smtClean="0"/>
              <a:t> file (use command </a:t>
            </a:r>
            <a:r>
              <a:rPr lang="en-US" altLang="zh-TW" dirty="0" err="1" smtClean="0"/>
              <a:t>read_library</a:t>
            </a:r>
            <a:r>
              <a:rPr lang="en-US" altLang="zh-TW" dirty="0" smtClean="0"/>
              <a:t>)</a:t>
            </a:r>
          </a:p>
          <a:p>
            <a:pPr lvl="2"/>
            <a:r>
              <a:rPr lang="en-US" altLang="zh-TW" dirty="0" smtClean="0"/>
              <a:t>Format: </a:t>
            </a:r>
            <a:r>
              <a:rPr lang="en-US" altLang="zh-TW" dirty="0">
                <a:hlinkClick r:id="rId2"/>
              </a:rPr>
              <a:t>http://www.ece.cmu.edu/~ee760/760docs/genlib.pdf</a:t>
            </a:r>
            <a:endParaRPr lang="en-US" altLang="zh-TW" dirty="0" smtClean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21</a:t>
            </a:fld>
            <a:endParaRPr lang="zh-TW" altLang="en-US"/>
          </a:p>
        </p:txBody>
      </p:sp>
      <p:pic>
        <p:nvPicPr>
          <p:cNvPr id="5" name="圖片 4" descr="畫面剪輯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7" t="4879" r="11776" b="9478"/>
          <a:stretch/>
        </p:blipFill>
        <p:spPr>
          <a:xfrm>
            <a:off x="1008404" y="3645024"/>
            <a:ext cx="7598378" cy="2472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59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Command Summary -- </a:t>
            </a:r>
            <a:br>
              <a:rPr lang="en-US" altLang="zh-TW" dirty="0"/>
            </a:br>
            <a:r>
              <a:rPr lang="en-US" altLang="zh-TW" dirty="0"/>
              <a:t> Tech. Mapping</a:t>
            </a:r>
            <a:endParaRPr lang="zh-TW" altLang="en-US" dirty="0"/>
          </a:p>
        </p:txBody>
      </p:sp>
      <p:pic>
        <p:nvPicPr>
          <p:cNvPr id="6" name="內容版面配置區 5" descr="D:\Shuo-Ren\Tool\abc70930\abc70930\_TEST\abc.exe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957" y="2038350"/>
            <a:ext cx="6052086" cy="3951288"/>
          </a:xfrm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22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26811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標題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Customize ABC</a:t>
            </a:r>
            <a:endParaRPr lang="zh-TW" altLang="en-US" dirty="0"/>
          </a:p>
        </p:txBody>
      </p:sp>
      <p:sp>
        <p:nvSpPr>
          <p:cNvPr id="7" name="文字版面配置區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23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24750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Customize ABC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Three Steps</a:t>
            </a:r>
          </a:p>
          <a:p>
            <a:pPr lvl="1"/>
            <a:r>
              <a:rPr lang="en-US" altLang="zh-TW" dirty="0" smtClean="0"/>
              <a:t>Declare command in </a:t>
            </a:r>
            <a:r>
              <a:rPr lang="en-US" altLang="zh-TW" dirty="0" err="1" smtClean="0"/>
              <a:t>abc.c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Implement command</a:t>
            </a:r>
          </a:p>
          <a:p>
            <a:pPr lvl="1"/>
            <a:r>
              <a:rPr lang="en-US" altLang="zh-TW" dirty="0" smtClean="0"/>
              <a:t>Register command in function </a:t>
            </a:r>
            <a:r>
              <a:rPr lang="en-US" altLang="zh-TW" dirty="0" err="1" smtClean="0"/>
              <a:t>Abc_Init</a:t>
            </a:r>
            <a:r>
              <a:rPr lang="en-US" altLang="zh-TW" dirty="0" smtClean="0"/>
              <a:t> (in </a:t>
            </a:r>
            <a:r>
              <a:rPr lang="en-US" altLang="zh-TW" dirty="0" err="1" smtClean="0"/>
              <a:t>abc.c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24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6994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Customize ABC: Step1</a:t>
            </a:r>
            <a:endParaRPr lang="zh-TW" altLang="en-US" dirty="0"/>
          </a:p>
        </p:txBody>
      </p:sp>
      <p:pic>
        <p:nvPicPr>
          <p:cNvPr id="6" name="內容版面配置區 5" descr="畫面剪輯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72466"/>
            <a:ext cx="7467600" cy="3483056"/>
          </a:xfrm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25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31442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Customize ABC: Step2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26</a:t>
            </a:fld>
            <a:endParaRPr lang="zh-TW" altLang="en-US"/>
          </a:p>
        </p:txBody>
      </p:sp>
      <p:pic>
        <p:nvPicPr>
          <p:cNvPr id="8" name="內容版面配置區 7" descr="畫面剪輯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446502"/>
            <a:ext cx="7467600" cy="3134983"/>
          </a:xfrm>
        </p:spPr>
      </p:pic>
    </p:spTree>
    <p:extLst>
      <p:ext uri="{BB962C8B-B14F-4D97-AF65-F5344CB8AC3E}">
        <p14:creationId xmlns:p14="http://schemas.microsoft.com/office/powerpoint/2010/main" val="359221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Customize ABC: Step3</a:t>
            </a:r>
            <a:endParaRPr lang="zh-TW" altLang="en-US" dirty="0"/>
          </a:p>
        </p:txBody>
      </p:sp>
      <p:pic>
        <p:nvPicPr>
          <p:cNvPr id="6" name="內容版面配置區 5" descr="畫面剪輯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629451"/>
            <a:ext cx="7467600" cy="2769085"/>
          </a:xfrm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27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2214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Customize ABC: Finish</a:t>
            </a:r>
            <a:endParaRPr lang="zh-TW" altLang="en-US" dirty="0"/>
          </a:p>
        </p:txBody>
      </p:sp>
      <p:pic>
        <p:nvPicPr>
          <p:cNvPr id="6" name="內容版面配置區 5" descr="d:\Shuo-Ren\Tool\abc70930\abc70930\_TEST\abc.exe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957" y="2038350"/>
            <a:ext cx="6052086" cy="3951288"/>
          </a:xfrm>
        </p:spPr>
      </p:pic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28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6255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Case Study: </a:t>
            </a:r>
            <a:r>
              <a:rPr lang="en-US" altLang="zh-TW" dirty="0" err="1" smtClean="0"/>
              <a:t>print_symmetry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Count symmetry input pair for each prime output</a:t>
            </a:r>
          </a:p>
          <a:p>
            <a:r>
              <a:rPr lang="en-US" altLang="zh-TW" dirty="0" smtClean="0"/>
              <a:t>Use incremental SAT solving</a:t>
            </a:r>
          </a:p>
          <a:p>
            <a:r>
              <a:rPr lang="en-US" altLang="zh-TW" dirty="0"/>
              <a:t>Check the symmetry between x and y</a:t>
            </a:r>
            <a:endParaRPr lang="zh-TW" altLang="en-US" dirty="0"/>
          </a:p>
          <a:p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29</a:t>
            </a:fld>
            <a:endParaRPr lang="zh-TW" altLang="en-US"/>
          </a:p>
        </p:txBody>
      </p:sp>
      <p:grpSp>
        <p:nvGrpSpPr>
          <p:cNvPr id="6" name="群組 5"/>
          <p:cNvGrpSpPr/>
          <p:nvPr/>
        </p:nvGrpSpPr>
        <p:grpSpPr>
          <a:xfrm>
            <a:off x="2717794" y="3315160"/>
            <a:ext cx="3708412" cy="2612415"/>
            <a:chOff x="2159732" y="2528900"/>
            <a:chExt cx="4824536" cy="3398676"/>
          </a:xfrm>
        </p:grpSpPr>
        <p:grpSp>
          <p:nvGrpSpPr>
            <p:cNvPr id="7" name="群組 6"/>
            <p:cNvGrpSpPr/>
            <p:nvPr/>
          </p:nvGrpSpPr>
          <p:grpSpPr>
            <a:xfrm>
              <a:off x="2159732" y="3068960"/>
              <a:ext cx="4824536" cy="2448272"/>
              <a:chOff x="2123728" y="3068960"/>
              <a:chExt cx="4824536" cy="2448272"/>
            </a:xfrm>
          </p:grpSpPr>
          <p:sp>
            <p:nvSpPr>
              <p:cNvPr id="22" name="等腰三角形 21"/>
              <p:cNvSpPr/>
              <p:nvPr/>
            </p:nvSpPr>
            <p:spPr>
              <a:xfrm>
                <a:off x="2123728" y="3068960"/>
                <a:ext cx="1872208" cy="2448272"/>
              </a:xfrm>
              <a:prstGeom prst="triangl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TW" altLang="en-US" dirty="0"/>
              </a:p>
            </p:txBody>
          </p:sp>
          <p:sp>
            <p:nvSpPr>
              <p:cNvPr id="23" name="等腰三角形 22"/>
              <p:cNvSpPr/>
              <p:nvPr/>
            </p:nvSpPr>
            <p:spPr>
              <a:xfrm>
                <a:off x="5076056" y="3068960"/>
                <a:ext cx="1872208" cy="2448272"/>
              </a:xfrm>
              <a:prstGeom prst="triangl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  <p:cxnSp>
          <p:nvCxnSpPr>
            <p:cNvPr id="8" name="肘形接點 7"/>
            <p:cNvCxnSpPr/>
            <p:nvPr/>
          </p:nvCxnSpPr>
          <p:spPr>
            <a:xfrm rot="16200000" flipH="1">
              <a:off x="4745670" y="4047419"/>
              <a:ext cx="12700" cy="2952328"/>
            </a:xfrm>
            <a:prstGeom prst="bentConnector3">
              <a:avLst>
                <a:gd name="adj1" fmla="val 4586244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肘形接點 8"/>
            <p:cNvCxnSpPr/>
            <p:nvPr/>
          </p:nvCxnSpPr>
          <p:spPr>
            <a:xfrm rot="16200000" flipH="1">
              <a:off x="5249726" y="4047419"/>
              <a:ext cx="12700" cy="2952328"/>
            </a:xfrm>
            <a:prstGeom prst="bentConnector3">
              <a:avLst>
                <a:gd name="adj1" fmla="val 600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弧形 9"/>
            <p:cNvSpPr/>
            <p:nvPr/>
          </p:nvSpPr>
          <p:spPr>
            <a:xfrm>
              <a:off x="3095836" y="2744924"/>
              <a:ext cx="2952328" cy="648072"/>
            </a:xfrm>
            <a:prstGeom prst="arc">
              <a:avLst>
                <a:gd name="adj1" fmla="val 10810993"/>
                <a:gd name="adj2" fmla="val 3125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" name="橢圓 10"/>
            <p:cNvSpPr/>
            <p:nvPr/>
          </p:nvSpPr>
          <p:spPr>
            <a:xfrm>
              <a:off x="4355976" y="2528900"/>
              <a:ext cx="432048" cy="432048"/>
            </a:xfrm>
            <a:prstGeom prst="ellipse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2800" dirty="0" smtClean="0">
                  <a:solidFill>
                    <a:schemeClr val="accent1"/>
                  </a:solidFill>
                </a:rPr>
                <a:t>≠</a:t>
              </a:r>
              <a:endParaRPr lang="zh-TW" altLang="en-US" sz="2800" dirty="0">
                <a:solidFill>
                  <a:schemeClr val="accent1"/>
                </a:solidFill>
              </a:endParaRPr>
            </a:p>
          </p:txBody>
        </p:sp>
        <p:grpSp>
          <p:nvGrpSpPr>
            <p:cNvPr id="12" name="群組 11"/>
            <p:cNvGrpSpPr/>
            <p:nvPr/>
          </p:nvGrpSpPr>
          <p:grpSpPr>
            <a:xfrm>
              <a:off x="2339752" y="5517232"/>
              <a:ext cx="3456384" cy="410344"/>
              <a:chOff x="3275856" y="5517232"/>
              <a:chExt cx="3456384" cy="410344"/>
            </a:xfrm>
          </p:grpSpPr>
          <p:cxnSp>
            <p:nvCxnSpPr>
              <p:cNvPr id="20" name="肘形接點 19"/>
              <p:cNvCxnSpPr/>
              <p:nvPr/>
            </p:nvCxnSpPr>
            <p:spPr>
              <a:xfrm rot="16200000" flipH="1">
                <a:off x="3833918" y="4959170"/>
                <a:ext cx="410344" cy="1526468"/>
              </a:xfrm>
              <a:prstGeom prst="bentConnector2">
                <a:avLst/>
              </a:prstGeom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</p:cxnSp>
          <p:cxnSp>
            <p:nvCxnSpPr>
              <p:cNvPr id="21" name="肘形接點 20"/>
              <p:cNvCxnSpPr/>
              <p:nvPr/>
            </p:nvCxnSpPr>
            <p:spPr>
              <a:xfrm flipV="1">
                <a:off x="4802324" y="5517232"/>
                <a:ext cx="1929916" cy="410344"/>
              </a:xfrm>
              <a:prstGeom prst="bentConnector3">
                <a:avLst>
                  <a:gd name="adj1" fmla="val 100013"/>
                </a:avLst>
              </a:prstGeom>
            </p:spPr>
            <p:style>
              <a:lnRef idx="3">
                <a:schemeClr val="accent3"/>
              </a:lnRef>
              <a:fillRef idx="0">
                <a:schemeClr val="accent3"/>
              </a:fillRef>
              <a:effectRef idx="2">
                <a:schemeClr val="accent3"/>
              </a:effectRef>
              <a:fontRef idx="minor">
                <a:schemeClr val="tx1"/>
              </a:fontRef>
            </p:style>
          </p:cxnSp>
        </p:grpSp>
        <p:grpSp>
          <p:nvGrpSpPr>
            <p:cNvPr id="13" name="群組 12"/>
            <p:cNvGrpSpPr/>
            <p:nvPr/>
          </p:nvGrpSpPr>
          <p:grpSpPr>
            <a:xfrm>
              <a:off x="2771800" y="5517232"/>
              <a:ext cx="2592288" cy="205172"/>
              <a:chOff x="2771800" y="5517232"/>
              <a:chExt cx="2592288" cy="205172"/>
            </a:xfrm>
          </p:grpSpPr>
          <p:cxnSp>
            <p:nvCxnSpPr>
              <p:cNvPr id="18" name="肘形接點 17"/>
              <p:cNvCxnSpPr/>
              <p:nvPr/>
            </p:nvCxnSpPr>
            <p:spPr>
              <a:xfrm>
                <a:off x="2771800" y="5523582"/>
                <a:ext cx="1800200" cy="198822"/>
              </a:xfrm>
              <a:prstGeom prst="bentConnector3">
                <a:avLst>
                  <a:gd name="adj1" fmla="val -265"/>
                </a:avLst>
              </a:prstGeom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  <p:cxnSp>
            <p:nvCxnSpPr>
              <p:cNvPr id="19" name="肘形接點 18"/>
              <p:cNvCxnSpPr/>
              <p:nvPr/>
            </p:nvCxnSpPr>
            <p:spPr>
              <a:xfrm flipV="1">
                <a:off x="4572000" y="5517232"/>
                <a:ext cx="792088" cy="205172"/>
              </a:xfrm>
              <a:prstGeom prst="bentConnector3">
                <a:avLst>
                  <a:gd name="adj1" fmla="val 100105"/>
                </a:avLst>
              </a:prstGeom>
            </p:spPr>
            <p:style>
              <a:lnRef idx="3">
                <a:schemeClr val="accent4"/>
              </a:lnRef>
              <a:fillRef idx="0">
                <a:schemeClr val="accent4"/>
              </a:fillRef>
              <a:effectRef idx="2">
                <a:schemeClr val="accent4"/>
              </a:effectRef>
              <a:fontRef idx="minor">
                <a:schemeClr val="tx1"/>
              </a:fontRef>
            </p:style>
          </p:cxnSp>
        </p:grpSp>
        <p:sp>
          <p:nvSpPr>
            <p:cNvPr id="14" name="文字方塊 13"/>
            <p:cNvSpPr txBox="1"/>
            <p:nvPr/>
          </p:nvSpPr>
          <p:spPr>
            <a:xfrm>
              <a:off x="2195736" y="5157192"/>
              <a:ext cx="2880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x</a:t>
              </a:r>
              <a:endParaRPr lang="zh-TW" altLang="en-US" dirty="0"/>
            </a:p>
          </p:txBody>
        </p:sp>
        <p:sp>
          <p:nvSpPr>
            <p:cNvPr id="15" name="文字方塊 14"/>
            <p:cNvSpPr txBox="1"/>
            <p:nvPr/>
          </p:nvSpPr>
          <p:spPr>
            <a:xfrm>
              <a:off x="2627784" y="5166484"/>
              <a:ext cx="2880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y</a:t>
              </a:r>
              <a:endParaRPr lang="zh-TW" altLang="en-US" dirty="0"/>
            </a:p>
          </p:txBody>
        </p:sp>
        <p:sp>
          <p:nvSpPr>
            <p:cNvPr id="16" name="文字方塊 15"/>
            <p:cNvSpPr txBox="1"/>
            <p:nvPr/>
          </p:nvSpPr>
          <p:spPr>
            <a:xfrm>
              <a:off x="5220072" y="5157192"/>
              <a:ext cx="2880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x</a:t>
              </a:r>
              <a:endParaRPr lang="zh-TW" altLang="en-US" dirty="0"/>
            </a:p>
          </p:txBody>
        </p:sp>
        <p:sp>
          <p:nvSpPr>
            <p:cNvPr id="17" name="文字方塊 16"/>
            <p:cNvSpPr txBox="1"/>
            <p:nvPr/>
          </p:nvSpPr>
          <p:spPr>
            <a:xfrm>
              <a:off x="5652120" y="5166484"/>
              <a:ext cx="2880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y</a:t>
              </a:r>
              <a:endParaRPr lang="zh-TW" altLang="en-US" dirty="0"/>
            </a:p>
          </p:txBody>
        </p:sp>
      </p:grpSp>
      <p:sp>
        <p:nvSpPr>
          <p:cNvPr id="24" name="文字方塊 23"/>
          <p:cNvSpPr txBox="1"/>
          <p:nvPr/>
        </p:nvSpPr>
        <p:spPr>
          <a:xfrm>
            <a:off x="5023100" y="2564904"/>
            <a:ext cx="25879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>
                <a:solidFill>
                  <a:srgbClr val="FF0000"/>
                </a:solidFill>
              </a:rPr>
              <a:t>(ctrl + a + b) * (…</a:t>
            </a:r>
            <a:endParaRPr lang="zh-TW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075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標題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Basic Structure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30</a:t>
            </a:fld>
            <a:endParaRPr lang="zh-TW" altLang="en-US"/>
          </a:p>
        </p:txBody>
      </p:sp>
      <p:sp>
        <p:nvSpPr>
          <p:cNvPr id="28" name="內容版面配置區 27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55000" lnSpcReduction="20000"/>
          </a:bodyPr>
          <a:lstStyle/>
          <a:p>
            <a:pPr marL="0" indent="0" fontAlgn="t">
              <a:buNone/>
            </a:pPr>
            <a:r>
              <a:rPr lang="en-US" altLang="zh-TW" sz="2200" dirty="0"/>
              <a:t>void Symmetry( </a:t>
            </a:r>
            <a:r>
              <a:rPr lang="en-US" altLang="zh-TW" sz="2200" dirty="0" err="1"/>
              <a:t>Abc_Ntk_t</a:t>
            </a:r>
            <a:r>
              <a:rPr lang="en-US" altLang="zh-TW" sz="2200" dirty="0"/>
              <a:t> * </a:t>
            </a:r>
            <a:r>
              <a:rPr lang="en-US" altLang="zh-TW" sz="2200" dirty="0" err="1"/>
              <a:t>pNtk</a:t>
            </a:r>
            <a:r>
              <a:rPr lang="en-US" altLang="zh-TW" sz="2200" dirty="0"/>
              <a:t> )</a:t>
            </a:r>
          </a:p>
          <a:p>
            <a:pPr marL="0" indent="0" fontAlgn="t">
              <a:buNone/>
            </a:pPr>
            <a:r>
              <a:rPr lang="en-US" altLang="zh-TW" sz="2200" dirty="0"/>
              <a:t>{</a:t>
            </a:r>
          </a:p>
          <a:p>
            <a:pPr marL="329184" lvl="1" indent="0" fontAlgn="t">
              <a:buNone/>
            </a:pPr>
            <a:r>
              <a:rPr lang="en-US" altLang="zh-TW" dirty="0"/>
              <a:t>   </a:t>
            </a:r>
            <a:r>
              <a:rPr lang="en-US" altLang="zh-TW" dirty="0" err="1"/>
              <a:t>Abc_Ntk_t</a:t>
            </a:r>
            <a:r>
              <a:rPr lang="en-US" altLang="zh-TW" dirty="0"/>
              <a:t> * </a:t>
            </a:r>
            <a:r>
              <a:rPr lang="en-US" altLang="zh-TW" dirty="0" err="1"/>
              <a:t>pNtk_temp</a:t>
            </a:r>
            <a:r>
              <a:rPr lang="en-US" altLang="zh-TW" dirty="0"/>
              <a:t>;</a:t>
            </a:r>
          </a:p>
          <a:p>
            <a:pPr marL="329184" lvl="1" indent="0" fontAlgn="t">
              <a:buNone/>
            </a:pPr>
            <a:r>
              <a:rPr lang="en-US" altLang="zh-TW" dirty="0"/>
              <a:t>   </a:t>
            </a:r>
            <a:r>
              <a:rPr lang="en-US" altLang="zh-TW" dirty="0" err="1"/>
              <a:t>Abc_Obj_t</a:t>
            </a:r>
            <a:r>
              <a:rPr lang="en-US" altLang="zh-TW" dirty="0"/>
              <a:t> * </a:t>
            </a:r>
            <a:r>
              <a:rPr lang="en-US" altLang="zh-TW" dirty="0" err="1"/>
              <a:t>pCo</a:t>
            </a:r>
            <a:r>
              <a:rPr lang="en-US" altLang="zh-TW" dirty="0"/>
              <a:t>;</a:t>
            </a:r>
          </a:p>
          <a:p>
            <a:pPr marL="329184" lvl="1" indent="0" fontAlgn="t">
              <a:buNone/>
            </a:pPr>
            <a:r>
              <a:rPr lang="en-US" altLang="zh-TW" dirty="0"/>
              <a:t>   </a:t>
            </a:r>
            <a:r>
              <a:rPr lang="en-US" altLang="zh-TW" dirty="0" err="1"/>
              <a:t>int</a:t>
            </a:r>
            <a:r>
              <a:rPr lang="en-US" altLang="zh-TW" dirty="0"/>
              <a:t> </a:t>
            </a:r>
            <a:r>
              <a:rPr lang="en-US" altLang="zh-TW" dirty="0" err="1"/>
              <a:t>i</a:t>
            </a:r>
            <a:r>
              <a:rPr lang="en-US" altLang="zh-TW" dirty="0"/>
              <a:t>;</a:t>
            </a:r>
          </a:p>
          <a:p>
            <a:pPr marL="329184" lvl="1" indent="0" fontAlgn="t">
              <a:buNone/>
            </a:pPr>
            <a:endParaRPr lang="en-US" altLang="zh-TW" dirty="0"/>
          </a:p>
          <a:p>
            <a:pPr marL="329184" lvl="1" indent="0" fontAlgn="t">
              <a:buNone/>
            </a:pPr>
            <a:r>
              <a:rPr lang="en-US" altLang="zh-TW" dirty="0"/>
              <a:t>   </a:t>
            </a:r>
            <a:r>
              <a:rPr lang="en-US" altLang="zh-TW" dirty="0" err="1"/>
              <a:t>Abc_NtkMakeComb</a:t>
            </a:r>
            <a:r>
              <a:rPr lang="en-US" altLang="zh-TW" dirty="0"/>
              <a:t>( </a:t>
            </a:r>
            <a:r>
              <a:rPr lang="en-US" altLang="zh-TW" dirty="0" err="1"/>
              <a:t>pNtk</a:t>
            </a:r>
            <a:r>
              <a:rPr lang="en-US" altLang="zh-TW" dirty="0"/>
              <a:t>, 0);  </a:t>
            </a:r>
          </a:p>
          <a:p>
            <a:pPr marL="329184" lvl="1" indent="0" fontAlgn="t">
              <a:buNone/>
            </a:pPr>
            <a:r>
              <a:rPr lang="en-US" altLang="zh-TW" dirty="0"/>
              <a:t>   </a:t>
            </a:r>
            <a:r>
              <a:rPr lang="en-US" altLang="zh-TW" dirty="0" err="1"/>
              <a:t>Abc_NtkForEachCo</a:t>
            </a:r>
            <a:r>
              <a:rPr lang="en-US" altLang="zh-TW" dirty="0"/>
              <a:t>( </a:t>
            </a:r>
            <a:r>
              <a:rPr lang="en-US" altLang="zh-TW" dirty="0" err="1"/>
              <a:t>pNtk</a:t>
            </a:r>
            <a:r>
              <a:rPr lang="en-US" altLang="zh-TW" dirty="0"/>
              <a:t>, </a:t>
            </a:r>
            <a:r>
              <a:rPr lang="en-US" altLang="zh-TW" dirty="0" err="1"/>
              <a:t>pCo</a:t>
            </a:r>
            <a:r>
              <a:rPr lang="en-US" altLang="zh-TW" dirty="0"/>
              <a:t>, </a:t>
            </a:r>
            <a:r>
              <a:rPr lang="en-US" altLang="zh-TW" dirty="0" err="1"/>
              <a:t>i</a:t>
            </a:r>
            <a:r>
              <a:rPr lang="en-US" altLang="zh-TW" dirty="0"/>
              <a:t>) {</a:t>
            </a:r>
          </a:p>
          <a:p>
            <a:pPr marL="594360" lvl="2" indent="0" fontAlgn="t">
              <a:buNone/>
            </a:pPr>
            <a:r>
              <a:rPr lang="en-US" altLang="zh-TW" sz="2200" dirty="0"/>
              <a:t>      </a:t>
            </a:r>
            <a:r>
              <a:rPr lang="en-US" altLang="zh-TW" sz="2200" dirty="0" err="1"/>
              <a:t>pNtk_temp</a:t>
            </a:r>
            <a:r>
              <a:rPr lang="en-US" altLang="zh-TW" sz="2200" dirty="0"/>
              <a:t> = </a:t>
            </a:r>
            <a:r>
              <a:rPr lang="en-US" altLang="zh-TW" sz="2200" dirty="0" err="1"/>
              <a:t>Abc_NtkCreateCone</a:t>
            </a:r>
            <a:r>
              <a:rPr lang="en-US" altLang="zh-TW" sz="2200" dirty="0"/>
              <a:t>( </a:t>
            </a:r>
            <a:r>
              <a:rPr lang="en-US" altLang="zh-TW" sz="2200" dirty="0" err="1"/>
              <a:t>pNtk</a:t>
            </a:r>
            <a:r>
              <a:rPr lang="en-US" altLang="zh-TW" sz="2200" dirty="0"/>
              <a:t>, Abc_ObjFanin0(</a:t>
            </a:r>
            <a:r>
              <a:rPr lang="en-US" altLang="zh-TW" sz="2200" dirty="0" err="1"/>
              <a:t>pCo</a:t>
            </a:r>
            <a:r>
              <a:rPr lang="en-US" altLang="zh-TW" sz="2200" dirty="0"/>
              <a:t>), </a:t>
            </a:r>
            <a:r>
              <a:rPr lang="en-US" altLang="zh-TW" sz="2200" dirty="0" err="1"/>
              <a:t>Abc_ObjName</a:t>
            </a:r>
            <a:r>
              <a:rPr lang="en-US" altLang="zh-TW" sz="2200" dirty="0"/>
              <a:t>(</a:t>
            </a:r>
            <a:r>
              <a:rPr lang="en-US" altLang="zh-TW" sz="2200" dirty="0" err="1"/>
              <a:t>pCo</a:t>
            </a:r>
            <a:r>
              <a:rPr lang="en-US" altLang="zh-TW" sz="2200" dirty="0"/>
              <a:t>), 0); </a:t>
            </a:r>
          </a:p>
          <a:p>
            <a:pPr marL="594360" lvl="2" indent="0" fontAlgn="t">
              <a:buNone/>
            </a:pPr>
            <a:r>
              <a:rPr lang="en-US" altLang="zh-TW" sz="2200" dirty="0"/>
              <a:t>      </a:t>
            </a:r>
            <a:r>
              <a:rPr lang="en-US" altLang="zh-TW" sz="2200" dirty="0" err="1"/>
              <a:t>pNtk_temp</a:t>
            </a:r>
            <a:r>
              <a:rPr lang="en-US" altLang="zh-TW" sz="2200" dirty="0"/>
              <a:t> = </a:t>
            </a:r>
            <a:r>
              <a:rPr lang="en-US" altLang="zh-TW" sz="2200" dirty="0" err="1"/>
              <a:t>Abc_NtkStrash</a:t>
            </a:r>
            <a:r>
              <a:rPr lang="en-US" altLang="zh-TW" sz="2200" dirty="0"/>
              <a:t>( </a:t>
            </a:r>
            <a:r>
              <a:rPr lang="en-US" altLang="zh-TW" sz="2200" dirty="0" err="1"/>
              <a:t>pNtk_temp</a:t>
            </a:r>
            <a:r>
              <a:rPr lang="en-US" altLang="zh-TW" sz="2200" dirty="0"/>
              <a:t>, 0, 0, 0);</a:t>
            </a:r>
          </a:p>
          <a:p>
            <a:pPr marL="594360" lvl="2" indent="0" fontAlgn="t">
              <a:buNone/>
            </a:pPr>
            <a:r>
              <a:rPr lang="en-US" altLang="zh-TW" sz="2200" dirty="0"/>
              <a:t>//Compute </a:t>
            </a:r>
            <a:r>
              <a:rPr lang="en-US" altLang="zh-TW" sz="2200" dirty="0" err="1" smtClean="0"/>
              <a:t>Symm_CO</a:t>
            </a:r>
            <a:endParaRPr lang="en-US" altLang="zh-TW" sz="2200" dirty="0"/>
          </a:p>
          <a:p>
            <a:pPr marL="594360" lvl="2" indent="0" fontAlgn="t">
              <a:buNone/>
            </a:pPr>
            <a:r>
              <a:rPr lang="en-US" altLang="zh-TW" sz="2200" dirty="0" err="1"/>
              <a:t>nTotalSymm</a:t>
            </a:r>
            <a:r>
              <a:rPr lang="en-US" altLang="zh-TW" sz="2200" dirty="0"/>
              <a:t> += </a:t>
            </a:r>
            <a:r>
              <a:rPr lang="en-US" altLang="zh-TW" sz="2200" dirty="0" err="1" smtClean="0"/>
              <a:t>Symm_CO</a:t>
            </a:r>
            <a:r>
              <a:rPr lang="en-US" altLang="zh-TW" sz="2200" dirty="0"/>
              <a:t>;</a:t>
            </a:r>
          </a:p>
          <a:p>
            <a:pPr marL="329184" lvl="1" indent="0" fontAlgn="t">
              <a:buNone/>
            </a:pPr>
            <a:r>
              <a:rPr lang="en-US" altLang="zh-TW" dirty="0"/>
              <a:t>   }</a:t>
            </a:r>
          </a:p>
          <a:p>
            <a:pPr marL="329184" lvl="1" indent="0" fontAlgn="t">
              <a:buNone/>
            </a:pPr>
            <a:r>
              <a:rPr lang="en-US" altLang="zh-TW" dirty="0"/>
              <a:t>   </a:t>
            </a:r>
            <a:r>
              <a:rPr lang="en-US" altLang="zh-TW" dirty="0" err="1"/>
              <a:t>printf</a:t>
            </a:r>
            <a:r>
              <a:rPr lang="en-US" altLang="zh-TW" dirty="0"/>
              <a:t>("Total symmetry: %d</a:t>
            </a:r>
            <a:r>
              <a:rPr lang="en-US" altLang="zh-TW" b="1" dirty="0"/>
              <a:t>\n</a:t>
            </a:r>
            <a:r>
              <a:rPr lang="en-US" altLang="zh-TW" dirty="0"/>
              <a:t>",</a:t>
            </a:r>
            <a:r>
              <a:rPr lang="en-US" altLang="zh-TW" dirty="0" err="1"/>
              <a:t>nTotalSymm</a:t>
            </a:r>
            <a:r>
              <a:rPr lang="en-US" altLang="zh-TW" dirty="0"/>
              <a:t>);</a:t>
            </a:r>
          </a:p>
          <a:p>
            <a:pPr marL="0" indent="0" fontAlgn="t">
              <a:buNone/>
            </a:pPr>
            <a:r>
              <a:rPr lang="en-US" altLang="zh-TW" sz="2200" dirty="0"/>
              <a:t>}</a:t>
            </a:r>
          </a:p>
          <a:p>
            <a:endParaRPr lang="zh-TW" altLang="en-US" dirty="0"/>
          </a:p>
        </p:txBody>
      </p:sp>
      <p:grpSp>
        <p:nvGrpSpPr>
          <p:cNvPr id="35" name="群組 34"/>
          <p:cNvGrpSpPr/>
          <p:nvPr/>
        </p:nvGrpSpPr>
        <p:grpSpPr>
          <a:xfrm>
            <a:off x="1547664" y="2636004"/>
            <a:ext cx="2376264" cy="2161148"/>
            <a:chOff x="1835696" y="2721352"/>
            <a:chExt cx="1728192" cy="1571744"/>
          </a:xfrm>
        </p:grpSpPr>
        <p:sp>
          <p:nvSpPr>
            <p:cNvPr id="29" name="矩形 28"/>
            <p:cNvSpPr/>
            <p:nvPr/>
          </p:nvSpPr>
          <p:spPr>
            <a:xfrm>
              <a:off x="1835696" y="3284984"/>
              <a:ext cx="1728192" cy="100811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0" name="文字方塊 29"/>
            <p:cNvSpPr txBox="1"/>
            <p:nvPr/>
          </p:nvSpPr>
          <p:spPr>
            <a:xfrm>
              <a:off x="1835696" y="3298324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err="1" smtClean="0"/>
                <a:t>pNtk</a:t>
              </a:r>
              <a:endParaRPr lang="zh-TW" altLang="en-US" dirty="0"/>
            </a:p>
          </p:txBody>
        </p:sp>
        <p:sp>
          <p:nvSpPr>
            <p:cNvPr id="31" name="等腰三角形 30"/>
            <p:cNvSpPr/>
            <p:nvPr/>
          </p:nvSpPr>
          <p:spPr>
            <a:xfrm>
              <a:off x="2699792" y="3298324"/>
              <a:ext cx="648072" cy="994772"/>
            </a:xfrm>
            <a:prstGeom prst="triangle">
              <a:avLst/>
            </a:prstGeom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cxnSp>
          <p:nvCxnSpPr>
            <p:cNvPr id="33" name="直線接點 32"/>
            <p:cNvCxnSpPr>
              <a:stCxn id="31" idx="0"/>
            </p:cNvCxnSpPr>
            <p:nvPr/>
          </p:nvCxnSpPr>
          <p:spPr>
            <a:xfrm flipV="1">
              <a:off x="3023828" y="3068960"/>
              <a:ext cx="0" cy="22936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文字方塊 33"/>
            <p:cNvSpPr txBox="1"/>
            <p:nvPr/>
          </p:nvSpPr>
          <p:spPr>
            <a:xfrm>
              <a:off x="2735796" y="2721352"/>
              <a:ext cx="57606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err="1" smtClean="0"/>
                <a:t>pCo</a:t>
              </a:r>
              <a:endParaRPr lang="zh-TW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819110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Construct AIG Circuit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31</a:t>
            </a:fld>
            <a:endParaRPr lang="zh-TW" altLang="en-US"/>
          </a:p>
        </p:txBody>
      </p:sp>
      <p:sp>
        <p:nvSpPr>
          <p:cNvPr id="6" name="內容版面配置區 5"/>
          <p:cNvSpPr>
            <a:spLocks noGrp="1"/>
          </p:cNvSpPr>
          <p:nvPr>
            <p:ph sz="quarter" idx="14"/>
          </p:nvPr>
        </p:nvSpPr>
        <p:spPr>
          <a:xfrm>
            <a:off x="899592" y="1628800"/>
            <a:ext cx="7403160" cy="3950208"/>
          </a:xfrm>
        </p:spPr>
        <p:txBody>
          <a:bodyPr>
            <a:noAutofit/>
          </a:bodyPr>
          <a:lstStyle/>
          <a:p>
            <a:pPr marL="0" indent="0" fontAlgn="t">
              <a:buNone/>
            </a:pPr>
            <a:r>
              <a:rPr lang="en-US" altLang="zh-TW" sz="1000" dirty="0"/>
              <a:t>pAig1 = (</a:t>
            </a:r>
            <a:r>
              <a:rPr lang="en-US" altLang="zh-TW" sz="1000" dirty="0" err="1"/>
              <a:t>Aig_Man_t</a:t>
            </a:r>
            <a:r>
              <a:rPr lang="en-US" altLang="zh-TW" sz="1000" dirty="0"/>
              <a:t> *) </a:t>
            </a:r>
            <a:r>
              <a:rPr lang="en-US" altLang="zh-TW" sz="1000" dirty="0" err="1"/>
              <a:t>Abc_NtkToDar</a:t>
            </a:r>
            <a:r>
              <a:rPr lang="en-US" altLang="zh-TW" sz="1000" dirty="0"/>
              <a:t>( </a:t>
            </a:r>
            <a:r>
              <a:rPr lang="en-US" altLang="zh-TW" sz="1000" dirty="0" err="1"/>
              <a:t>pNtk_temp</a:t>
            </a:r>
            <a:r>
              <a:rPr lang="en-US" altLang="zh-TW" sz="1000" dirty="0"/>
              <a:t>, 0, 0</a:t>
            </a:r>
            <a:r>
              <a:rPr lang="en-US" altLang="zh-TW" sz="1000" dirty="0" smtClean="0"/>
              <a:t>);</a:t>
            </a:r>
            <a:endParaRPr lang="en-US" altLang="zh-TW" sz="1000" dirty="0"/>
          </a:p>
          <a:p>
            <a:pPr marL="0" indent="0" fontAlgn="t">
              <a:buNone/>
            </a:pPr>
            <a:r>
              <a:rPr lang="en-US" altLang="zh-TW" sz="1000" dirty="0" smtClean="0"/>
              <a:t>pAig2 </a:t>
            </a:r>
            <a:r>
              <a:rPr lang="en-US" altLang="zh-TW" sz="1000" dirty="0"/>
              <a:t>= (</a:t>
            </a:r>
            <a:r>
              <a:rPr lang="en-US" altLang="zh-TW" sz="1000" dirty="0" err="1"/>
              <a:t>Aig_Man_t</a:t>
            </a:r>
            <a:r>
              <a:rPr lang="en-US" altLang="zh-TW" sz="1000" dirty="0"/>
              <a:t> *) </a:t>
            </a:r>
            <a:r>
              <a:rPr lang="en-US" altLang="zh-TW" sz="1000" dirty="0" err="1"/>
              <a:t>Abc_NtkToDar</a:t>
            </a:r>
            <a:r>
              <a:rPr lang="en-US" altLang="zh-TW" sz="1000" dirty="0"/>
              <a:t>( </a:t>
            </a:r>
            <a:r>
              <a:rPr lang="en-US" altLang="zh-TW" sz="1000" dirty="0" err="1"/>
              <a:t>pNtk_temp</a:t>
            </a:r>
            <a:r>
              <a:rPr lang="en-US" altLang="zh-TW" sz="1000" dirty="0"/>
              <a:t>, 0, 0);</a:t>
            </a:r>
          </a:p>
          <a:p>
            <a:pPr marL="0" indent="0" fontAlgn="t">
              <a:buNone/>
            </a:pPr>
            <a:r>
              <a:rPr lang="en-US" altLang="zh-TW" sz="1000" dirty="0"/>
              <a:t> </a:t>
            </a:r>
          </a:p>
          <a:p>
            <a:pPr marL="0" indent="0" fontAlgn="t">
              <a:buNone/>
            </a:pPr>
            <a:r>
              <a:rPr lang="en-US" altLang="zh-TW" sz="1000" dirty="0" smtClean="0"/>
              <a:t>pPi1 </a:t>
            </a:r>
            <a:r>
              <a:rPr lang="en-US" altLang="zh-TW" sz="1000" dirty="0"/>
              <a:t>= ABC_ALLOC( </a:t>
            </a:r>
            <a:r>
              <a:rPr lang="en-US" altLang="zh-TW" sz="1000" dirty="0" err="1"/>
              <a:t>Aig_Obj_t</a:t>
            </a:r>
            <a:r>
              <a:rPr lang="en-US" altLang="zh-TW" sz="1000" dirty="0"/>
              <a:t>* , </a:t>
            </a:r>
            <a:r>
              <a:rPr lang="en-US" altLang="zh-TW" sz="1000" dirty="0" err="1"/>
              <a:t>Aig_ManPiNum</a:t>
            </a:r>
            <a:r>
              <a:rPr lang="en-US" altLang="zh-TW" sz="1000" dirty="0"/>
              <a:t>(pAig1));</a:t>
            </a:r>
          </a:p>
          <a:p>
            <a:pPr marL="0" indent="0" fontAlgn="t">
              <a:buNone/>
            </a:pPr>
            <a:r>
              <a:rPr lang="en-US" altLang="zh-TW" sz="1000" dirty="0" smtClean="0"/>
              <a:t>pPi2 </a:t>
            </a:r>
            <a:r>
              <a:rPr lang="en-US" altLang="zh-TW" sz="1000" dirty="0"/>
              <a:t>= ABC_ALLOC( </a:t>
            </a:r>
            <a:r>
              <a:rPr lang="en-US" altLang="zh-TW" sz="1000" dirty="0" err="1"/>
              <a:t>Aig_Obj_t</a:t>
            </a:r>
            <a:r>
              <a:rPr lang="en-US" altLang="zh-TW" sz="1000" dirty="0"/>
              <a:t>* , </a:t>
            </a:r>
            <a:r>
              <a:rPr lang="en-US" altLang="zh-TW" sz="1000" dirty="0" err="1"/>
              <a:t>Aig_ManPiNum</a:t>
            </a:r>
            <a:r>
              <a:rPr lang="en-US" altLang="zh-TW" sz="1000" dirty="0"/>
              <a:t>(pAig2));</a:t>
            </a:r>
          </a:p>
          <a:p>
            <a:pPr marL="0" indent="0" fontAlgn="t">
              <a:buNone/>
            </a:pPr>
            <a:r>
              <a:rPr lang="en-US" altLang="zh-TW" sz="1000" dirty="0"/>
              <a:t> </a:t>
            </a:r>
          </a:p>
          <a:p>
            <a:pPr marL="0" indent="0" fontAlgn="t">
              <a:buNone/>
            </a:pPr>
            <a:r>
              <a:rPr lang="en-US" altLang="zh-TW" sz="1000" dirty="0" err="1" smtClean="0"/>
              <a:t>pAig</a:t>
            </a:r>
            <a:r>
              <a:rPr lang="en-US" altLang="zh-TW" sz="1000" dirty="0" smtClean="0"/>
              <a:t> </a:t>
            </a:r>
            <a:r>
              <a:rPr lang="en-US" altLang="zh-TW" sz="1000" dirty="0"/>
              <a:t>= </a:t>
            </a:r>
            <a:r>
              <a:rPr lang="en-US" altLang="zh-TW" sz="1000" dirty="0" err="1"/>
              <a:t>Aig_ManStart</a:t>
            </a:r>
            <a:r>
              <a:rPr lang="en-US" altLang="zh-TW" sz="1000" dirty="0"/>
              <a:t>( </a:t>
            </a:r>
            <a:r>
              <a:rPr lang="en-US" altLang="zh-TW" sz="1000" dirty="0" err="1"/>
              <a:t>Aig_ManObjNumMax</a:t>
            </a:r>
            <a:r>
              <a:rPr lang="en-US" altLang="zh-TW" sz="1000" dirty="0"/>
              <a:t>(pAig1) + </a:t>
            </a:r>
            <a:r>
              <a:rPr lang="en-US" altLang="zh-TW" sz="1000" dirty="0" err="1"/>
              <a:t>Aig_ManObjNumMax</a:t>
            </a:r>
            <a:r>
              <a:rPr lang="en-US" altLang="zh-TW" sz="1000" dirty="0"/>
              <a:t>(pAig2) );</a:t>
            </a:r>
          </a:p>
          <a:p>
            <a:pPr marL="0" indent="0" fontAlgn="t">
              <a:buNone/>
            </a:pPr>
            <a:r>
              <a:rPr lang="en-US" altLang="zh-TW" sz="1000" dirty="0"/>
              <a:t> </a:t>
            </a:r>
          </a:p>
          <a:p>
            <a:pPr marL="0" indent="0" fontAlgn="t">
              <a:buNone/>
            </a:pPr>
            <a:r>
              <a:rPr lang="en-US" altLang="zh-TW" sz="1000" dirty="0" smtClean="0"/>
              <a:t>// </a:t>
            </a:r>
            <a:r>
              <a:rPr lang="en-US" altLang="zh-TW" sz="1000" dirty="0"/>
              <a:t>adding aig1 to </a:t>
            </a:r>
            <a:r>
              <a:rPr lang="en-US" altLang="zh-TW" sz="1000" dirty="0" err="1"/>
              <a:t>aig</a:t>
            </a:r>
            <a:endParaRPr lang="en-US" altLang="zh-TW" sz="1000" dirty="0"/>
          </a:p>
          <a:p>
            <a:pPr marL="0" indent="0" fontAlgn="t">
              <a:buNone/>
            </a:pPr>
            <a:r>
              <a:rPr lang="en-US" altLang="zh-TW" sz="1000" dirty="0" smtClean="0"/>
              <a:t>Aig_ManConst1(pAig1</a:t>
            </a:r>
            <a:r>
              <a:rPr lang="en-US" altLang="zh-TW" sz="1000" dirty="0"/>
              <a:t>)-&gt;</a:t>
            </a:r>
            <a:r>
              <a:rPr lang="en-US" altLang="zh-TW" sz="1000" dirty="0" err="1"/>
              <a:t>pData</a:t>
            </a:r>
            <a:r>
              <a:rPr lang="en-US" altLang="zh-TW" sz="1000" dirty="0"/>
              <a:t> = Aig_ManConst1(</a:t>
            </a:r>
            <a:r>
              <a:rPr lang="en-US" altLang="zh-TW" sz="1000" dirty="0" err="1"/>
              <a:t>pAig</a:t>
            </a:r>
            <a:r>
              <a:rPr lang="en-US" altLang="zh-TW" sz="1000" dirty="0"/>
              <a:t>);</a:t>
            </a:r>
          </a:p>
          <a:p>
            <a:pPr marL="0" indent="0" fontAlgn="t">
              <a:buNone/>
            </a:pPr>
            <a:r>
              <a:rPr lang="en-US" altLang="zh-TW" sz="1000" dirty="0" err="1" smtClean="0"/>
              <a:t>Aig_ManForEachPi</a:t>
            </a:r>
            <a:r>
              <a:rPr lang="en-US" altLang="zh-TW" sz="1000" dirty="0"/>
              <a:t>( pAig1, </a:t>
            </a:r>
            <a:r>
              <a:rPr lang="en-US" altLang="zh-TW" sz="1000" dirty="0" err="1"/>
              <a:t>pObj</a:t>
            </a:r>
            <a:r>
              <a:rPr lang="en-US" altLang="zh-TW" sz="1000" dirty="0"/>
              <a:t>, j </a:t>
            </a:r>
            <a:r>
              <a:rPr lang="en-US" altLang="zh-TW" sz="1000" dirty="0" smtClean="0"/>
              <a:t>) {</a:t>
            </a:r>
            <a:endParaRPr lang="en-US" altLang="zh-TW" sz="1000" dirty="0"/>
          </a:p>
          <a:p>
            <a:pPr marL="0" indent="0" fontAlgn="t">
              <a:buNone/>
            </a:pPr>
            <a:r>
              <a:rPr lang="en-US" altLang="zh-TW" sz="1000" dirty="0"/>
              <a:t> </a:t>
            </a:r>
            <a:r>
              <a:rPr lang="en-US" altLang="zh-TW" sz="1000" dirty="0" smtClean="0"/>
              <a:t>       </a:t>
            </a:r>
            <a:r>
              <a:rPr lang="en-US" altLang="zh-TW" sz="1000" dirty="0" err="1" smtClean="0"/>
              <a:t>pObj</a:t>
            </a:r>
            <a:r>
              <a:rPr lang="en-US" altLang="zh-TW" sz="1000" dirty="0" smtClean="0"/>
              <a:t>-</a:t>
            </a:r>
            <a:r>
              <a:rPr lang="en-US" altLang="zh-TW" sz="1000" dirty="0"/>
              <a:t>&gt;</a:t>
            </a:r>
            <a:r>
              <a:rPr lang="en-US" altLang="zh-TW" sz="1000" dirty="0" err="1"/>
              <a:t>pData</a:t>
            </a:r>
            <a:r>
              <a:rPr lang="en-US" altLang="zh-TW" sz="1000" dirty="0"/>
              <a:t> = </a:t>
            </a:r>
            <a:r>
              <a:rPr lang="en-US" altLang="zh-TW" sz="1000" dirty="0" err="1"/>
              <a:t>Aig_ObjCreatePi</a:t>
            </a:r>
            <a:r>
              <a:rPr lang="en-US" altLang="zh-TW" sz="1000" dirty="0"/>
              <a:t>( </a:t>
            </a:r>
            <a:r>
              <a:rPr lang="en-US" altLang="zh-TW" sz="1000" dirty="0" err="1"/>
              <a:t>pAig</a:t>
            </a:r>
            <a:r>
              <a:rPr lang="en-US" altLang="zh-TW" sz="1000" dirty="0"/>
              <a:t> );</a:t>
            </a:r>
          </a:p>
          <a:p>
            <a:pPr marL="0" indent="0" fontAlgn="t">
              <a:buNone/>
            </a:pPr>
            <a:r>
              <a:rPr lang="en-US" altLang="zh-TW" sz="1000" dirty="0" smtClean="0"/>
              <a:t>        pPi1[j</a:t>
            </a:r>
            <a:r>
              <a:rPr lang="en-US" altLang="zh-TW" sz="1000" dirty="0"/>
              <a:t>] = </a:t>
            </a:r>
            <a:r>
              <a:rPr lang="en-US" altLang="zh-TW" sz="1000" dirty="0" err="1"/>
              <a:t>pObj</a:t>
            </a:r>
            <a:r>
              <a:rPr lang="en-US" altLang="zh-TW" sz="1000" dirty="0"/>
              <a:t>-&gt;</a:t>
            </a:r>
            <a:r>
              <a:rPr lang="en-US" altLang="zh-TW" sz="1000" dirty="0" err="1"/>
              <a:t>pData</a:t>
            </a:r>
            <a:r>
              <a:rPr lang="en-US" altLang="zh-TW" sz="1000" dirty="0" smtClean="0"/>
              <a:t>;</a:t>
            </a:r>
          </a:p>
          <a:p>
            <a:pPr marL="0" indent="0" fontAlgn="t">
              <a:buNone/>
            </a:pPr>
            <a:r>
              <a:rPr lang="en-US" altLang="zh-TW" sz="1000" dirty="0" smtClean="0"/>
              <a:t>}</a:t>
            </a:r>
            <a:endParaRPr lang="en-US" altLang="zh-TW" sz="1000" dirty="0"/>
          </a:p>
          <a:p>
            <a:pPr marL="0" indent="0" fontAlgn="t">
              <a:buNone/>
            </a:pPr>
            <a:r>
              <a:rPr lang="en-US" altLang="zh-TW" sz="1000" dirty="0" err="1" smtClean="0"/>
              <a:t>Aig_ManForEachNode</a:t>
            </a:r>
            <a:r>
              <a:rPr lang="en-US" altLang="zh-TW" sz="1000" dirty="0"/>
              <a:t>( pAig1, </a:t>
            </a:r>
            <a:r>
              <a:rPr lang="en-US" altLang="zh-TW" sz="1000" dirty="0" err="1"/>
              <a:t>pObj</a:t>
            </a:r>
            <a:r>
              <a:rPr lang="en-US" altLang="zh-TW" sz="1000" dirty="0"/>
              <a:t>, j )</a:t>
            </a:r>
          </a:p>
          <a:p>
            <a:pPr marL="0" indent="0" fontAlgn="t">
              <a:buNone/>
            </a:pPr>
            <a:r>
              <a:rPr lang="en-US" altLang="zh-TW" sz="1000" dirty="0" err="1" smtClean="0"/>
              <a:t>pObj</a:t>
            </a:r>
            <a:r>
              <a:rPr lang="en-US" altLang="zh-TW" sz="1000" dirty="0" smtClean="0"/>
              <a:t>-</a:t>
            </a:r>
            <a:r>
              <a:rPr lang="en-US" altLang="zh-TW" sz="1000" dirty="0"/>
              <a:t>&gt;</a:t>
            </a:r>
            <a:r>
              <a:rPr lang="en-US" altLang="zh-TW" sz="1000" dirty="0" err="1"/>
              <a:t>pData</a:t>
            </a:r>
            <a:r>
              <a:rPr lang="en-US" altLang="zh-TW" sz="1000" dirty="0"/>
              <a:t> = </a:t>
            </a:r>
            <a:r>
              <a:rPr lang="en-US" altLang="zh-TW" sz="1000" dirty="0" err="1"/>
              <a:t>Aig_And</a:t>
            </a:r>
            <a:r>
              <a:rPr lang="en-US" altLang="zh-TW" sz="1000" dirty="0"/>
              <a:t>( </a:t>
            </a:r>
            <a:r>
              <a:rPr lang="en-US" altLang="zh-TW" sz="1000" dirty="0" err="1"/>
              <a:t>pAig</a:t>
            </a:r>
            <a:r>
              <a:rPr lang="en-US" altLang="zh-TW" sz="1000" dirty="0"/>
              <a:t>, Aig_ObjChild0Copy(</a:t>
            </a:r>
            <a:r>
              <a:rPr lang="en-US" altLang="zh-TW" sz="1000" dirty="0" err="1"/>
              <a:t>pObj</a:t>
            </a:r>
            <a:r>
              <a:rPr lang="en-US" altLang="zh-TW" sz="1000" dirty="0"/>
              <a:t>), Aig_ObjChild1Copy(</a:t>
            </a:r>
            <a:r>
              <a:rPr lang="en-US" altLang="zh-TW" sz="1000" dirty="0" err="1"/>
              <a:t>pObj</a:t>
            </a:r>
            <a:r>
              <a:rPr lang="en-US" altLang="zh-TW" sz="1000" dirty="0"/>
              <a:t>) );</a:t>
            </a:r>
          </a:p>
          <a:p>
            <a:pPr marL="0" indent="0" fontAlgn="t">
              <a:buNone/>
            </a:pPr>
            <a:r>
              <a:rPr lang="en-US" altLang="zh-TW" sz="1000" dirty="0"/>
              <a:t> </a:t>
            </a:r>
          </a:p>
          <a:p>
            <a:pPr marL="0" indent="0" fontAlgn="t">
              <a:buNone/>
            </a:pPr>
            <a:r>
              <a:rPr lang="en-US" altLang="zh-TW" sz="1000" dirty="0" smtClean="0"/>
              <a:t>// </a:t>
            </a:r>
            <a:r>
              <a:rPr lang="en-US" altLang="zh-TW" sz="1000" dirty="0"/>
              <a:t>adding aig2 to </a:t>
            </a:r>
            <a:r>
              <a:rPr lang="en-US" altLang="zh-TW" sz="1000" dirty="0" err="1"/>
              <a:t>aig</a:t>
            </a:r>
            <a:endParaRPr lang="en-US" altLang="zh-TW" sz="1000" dirty="0"/>
          </a:p>
          <a:p>
            <a:pPr marL="0" indent="0" fontAlgn="t">
              <a:buNone/>
            </a:pPr>
            <a:r>
              <a:rPr lang="en-US" altLang="zh-TW" sz="1000" dirty="0" smtClean="0"/>
              <a:t>// same as previous part</a:t>
            </a:r>
          </a:p>
          <a:p>
            <a:pPr marL="0" indent="0" fontAlgn="t">
              <a:buNone/>
            </a:pPr>
            <a:r>
              <a:rPr lang="en-US" altLang="zh-TW" sz="1000" dirty="0"/>
              <a:t> </a:t>
            </a:r>
          </a:p>
          <a:p>
            <a:pPr marL="0" indent="0" fontAlgn="t">
              <a:buNone/>
            </a:pPr>
            <a:r>
              <a:rPr lang="en-US" altLang="zh-TW" sz="1000" dirty="0" smtClean="0"/>
              <a:t>//</a:t>
            </a:r>
            <a:r>
              <a:rPr lang="en-US" altLang="zh-TW" sz="1000" dirty="0"/>
              <a:t>building </a:t>
            </a:r>
            <a:r>
              <a:rPr lang="en-US" altLang="zh-TW" sz="1000" dirty="0" err="1"/>
              <a:t>exor</a:t>
            </a:r>
            <a:r>
              <a:rPr lang="en-US" altLang="zh-TW" sz="1000" dirty="0"/>
              <a:t> miter</a:t>
            </a:r>
          </a:p>
          <a:p>
            <a:pPr marL="0" indent="0" fontAlgn="t">
              <a:buNone/>
            </a:pPr>
            <a:r>
              <a:rPr lang="en-US" altLang="zh-TW" sz="1000" dirty="0" err="1" smtClean="0"/>
              <a:t>pObj</a:t>
            </a:r>
            <a:r>
              <a:rPr lang="en-US" altLang="zh-TW" sz="1000" dirty="0" smtClean="0"/>
              <a:t> </a:t>
            </a:r>
            <a:r>
              <a:rPr lang="en-US" altLang="zh-TW" sz="1000" dirty="0"/>
              <a:t>= </a:t>
            </a:r>
            <a:r>
              <a:rPr lang="en-US" altLang="zh-TW" sz="1000" dirty="0" err="1"/>
              <a:t>Aig_Exor</a:t>
            </a:r>
            <a:r>
              <a:rPr lang="en-US" altLang="zh-TW" sz="1000" dirty="0"/>
              <a:t>( </a:t>
            </a:r>
            <a:r>
              <a:rPr lang="en-US" altLang="zh-TW" sz="1000" dirty="0" err="1"/>
              <a:t>pAig</a:t>
            </a:r>
            <a:r>
              <a:rPr lang="en-US" altLang="zh-TW" sz="1000" dirty="0"/>
              <a:t>, Aig_ObjChild0Copy(</a:t>
            </a:r>
            <a:r>
              <a:rPr lang="en-US" altLang="zh-TW" sz="1000" dirty="0" err="1"/>
              <a:t>Aig_ManPo</a:t>
            </a:r>
            <a:r>
              <a:rPr lang="en-US" altLang="zh-TW" sz="1000" dirty="0"/>
              <a:t>(pAig1,0</a:t>
            </a:r>
            <a:r>
              <a:rPr lang="en-US" altLang="zh-TW" sz="1000" dirty="0" smtClean="0"/>
              <a:t>)),Aig_ObjChild0Copy(</a:t>
            </a:r>
            <a:r>
              <a:rPr lang="en-US" altLang="zh-TW" sz="1000" dirty="0" err="1" smtClean="0"/>
              <a:t>Aig_ManPo</a:t>
            </a:r>
            <a:r>
              <a:rPr lang="en-US" altLang="zh-TW" sz="1000" dirty="0" smtClean="0"/>
              <a:t>(pAig2,0</a:t>
            </a:r>
            <a:r>
              <a:rPr lang="en-US" altLang="zh-TW" sz="1000" dirty="0"/>
              <a:t>)) );</a:t>
            </a:r>
          </a:p>
          <a:p>
            <a:pPr marL="0" indent="0" fontAlgn="t">
              <a:buNone/>
            </a:pPr>
            <a:r>
              <a:rPr lang="en-US" altLang="zh-TW" sz="1000" dirty="0" err="1" smtClean="0"/>
              <a:t>Aig_ObjCreatePo</a:t>
            </a:r>
            <a:r>
              <a:rPr lang="en-US" altLang="zh-TW" sz="1000" dirty="0"/>
              <a:t>( </a:t>
            </a:r>
            <a:r>
              <a:rPr lang="en-US" altLang="zh-TW" sz="1000" dirty="0" err="1"/>
              <a:t>pAig</a:t>
            </a:r>
            <a:r>
              <a:rPr lang="en-US" altLang="zh-TW" sz="1000" dirty="0"/>
              <a:t>, </a:t>
            </a:r>
            <a:r>
              <a:rPr lang="en-US" altLang="zh-TW" sz="1000" dirty="0" err="1"/>
              <a:t>pObj</a:t>
            </a:r>
            <a:r>
              <a:rPr lang="en-US" altLang="zh-TW" sz="1000" dirty="0"/>
              <a:t> );</a:t>
            </a:r>
          </a:p>
          <a:p>
            <a:pPr marL="0" indent="0" fontAlgn="t">
              <a:buNone/>
            </a:pPr>
            <a:r>
              <a:rPr lang="en-US" altLang="zh-TW" sz="1000" dirty="0" err="1" smtClean="0"/>
              <a:t>Aig_ManCleanup</a:t>
            </a:r>
            <a:r>
              <a:rPr lang="en-US" altLang="zh-TW" sz="1000" dirty="0" smtClean="0"/>
              <a:t>(</a:t>
            </a:r>
            <a:r>
              <a:rPr lang="en-US" altLang="zh-TW" sz="1000" dirty="0" err="1" smtClean="0"/>
              <a:t>pAig</a:t>
            </a:r>
            <a:r>
              <a:rPr lang="en-US" altLang="zh-TW" sz="1000" dirty="0"/>
              <a:t>);</a:t>
            </a:r>
          </a:p>
          <a:p>
            <a:pPr marL="0" indent="0">
              <a:buNone/>
            </a:pPr>
            <a:endParaRPr lang="zh-TW" altLang="en-US" sz="500" dirty="0"/>
          </a:p>
        </p:txBody>
      </p:sp>
      <p:grpSp>
        <p:nvGrpSpPr>
          <p:cNvPr id="27" name="群組 26"/>
          <p:cNvGrpSpPr/>
          <p:nvPr/>
        </p:nvGrpSpPr>
        <p:grpSpPr>
          <a:xfrm>
            <a:off x="5724128" y="1633601"/>
            <a:ext cx="2658963" cy="1800200"/>
            <a:chOff x="321086" y="2492896"/>
            <a:chExt cx="3708412" cy="2510709"/>
          </a:xfrm>
        </p:grpSpPr>
        <p:grpSp>
          <p:nvGrpSpPr>
            <p:cNvPr id="7" name="群組 6"/>
            <p:cNvGrpSpPr/>
            <p:nvPr/>
          </p:nvGrpSpPr>
          <p:grpSpPr>
            <a:xfrm>
              <a:off x="321086" y="2706603"/>
              <a:ext cx="3708412" cy="2297002"/>
              <a:chOff x="2159732" y="2528900"/>
              <a:chExt cx="4824536" cy="2988332"/>
            </a:xfrm>
          </p:grpSpPr>
          <p:grpSp>
            <p:nvGrpSpPr>
              <p:cNvPr id="8" name="群組 7"/>
              <p:cNvGrpSpPr/>
              <p:nvPr/>
            </p:nvGrpSpPr>
            <p:grpSpPr>
              <a:xfrm>
                <a:off x="2159732" y="3068960"/>
                <a:ext cx="4824536" cy="2448272"/>
                <a:chOff x="2123728" y="3068960"/>
                <a:chExt cx="4824536" cy="2448272"/>
              </a:xfrm>
            </p:grpSpPr>
            <p:sp>
              <p:nvSpPr>
                <p:cNvPr id="23" name="等腰三角形 22"/>
                <p:cNvSpPr/>
                <p:nvPr/>
              </p:nvSpPr>
              <p:spPr>
                <a:xfrm>
                  <a:off x="2123728" y="3068960"/>
                  <a:ext cx="1872208" cy="2448272"/>
                </a:xfrm>
                <a:prstGeom prst="triangl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 dirty="0"/>
                </a:p>
              </p:txBody>
            </p:sp>
            <p:sp>
              <p:nvSpPr>
                <p:cNvPr id="24" name="等腰三角形 23"/>
                <p:cNvSpPr/>
                <p:nvPr/>
              </p:nvSpPr>
              <p:spPr>
                <a:xfrm>
                  <a:off x="5076056" y="3068960"/>
                  <a:ext cx="1872208" cy="2448272"/>
                </a:xfrm>
                <a:prstGeom prst="triangle">
                  <a:avLst/>
                </a:prstGeom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zh-TW" altLang="en-US"/>
                </a:p>
              </p:txBody>
            </p:sp>
          </p:grpSp>
          <p:sp>
            <p:nvSpPr>
              <p:cNvPr id="11" name="弧形 10"/>
              <p:cNvSpPr/>
              <p:nvPr/>
            </p:nvSpPr>
            <p:spPr>
              <a:xfrm>
                <a:off x="3095836" y="2744924"/>
                <a:ext cx="2952328" cy="648072"/>
              </a:xfrm>
              <a:prstGeom prst="arc">
                <a:avLst>
                  <a:gd name="adj1" fmla="val 10810993"/>
                  <a:gd name="adj2" fmla="val 31250"/>
                </a:avLst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2" name="橢圓 11"/>
              <p:cNvSpPr/>
              <p:nvPr/>
            </p:nvSpPr>
            <p:spPr>
              <a:xfrm>
                <a:off x="3702283" y="2528900"/>
                <a:ext cx="1739437" cy="432048"/>
              </a:xfrm>
              <a:prstGeom prst="ellips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2000" dirty="0" err="1" smtClean="0">
                    <a:solidFill>
                      <a:schemeClr val="accent1"/>
                    </a:solidFill>
                  </a:rPr>
                  <a:t>xor</a:t>
                </a:r>
                <a:endParaRPr lang="zh-TW" altLang="en-US" sz="2000" dirty="0">
                  <a:solidFill>
                    <a:schemeClr val="accent1"/>
                  </a:solidFill>
                </a:endParaRPr>
              </a:p>
            </p:txBody>
          </p:sp>
        </p:grpSp>
        <p:cxnSp>
          <p:nvCxnSpPr>
            <p:cNvPr id="26" name="直線接點 25"/>
            <p:cNvCxnSpPr>
              <a:stCxn id="12" idx="0"/>
            </p:cNvCxnSpPr>
            <p:nvPr/>
          </p:nvCxnSpPr>
          <p:spPr>
            <a:xfrm flipV="1">
              <a:off x="2175293" y="2492896"/>
              <a:ext cx="0" cy="21370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文字方塊 27"/>
          <p:cNvSpPr txBox="1"/>
          <p:nvPr/>
        </p:nvSpPr>
        <p:spPr>
          <a:xfrm>
            <a:off x="5851557" y="3051645"/>
            <a:ext cx="776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pAig1</a:t>
            </a:r>
            <a:endParaRPr lang="zh-TW" altLang="en-US" dirty="0"/>
          </a:p>
        </p:txBody>
      </p:sp>
      <p:sp>
        <p:nvSpPr>
          <p:cNvPr id="29" name="文字方塊 28"/>
          <p:cNvSpPr txBox="1"/>
          <p:nvPr/>
        </p:nvSpPr>
        <p:spPr>
          <a:xfrm>
            <a:off x="7478684" y="3051645"/>
            <a:ext cx="7769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pAig2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9792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Initialize CNF Manager</a:t>
            </a:r>
            <a:endParaRPr lang="zh-TW" altLang="en-US" dirty="0"/>
          </a:p>
        </p:txBody>
      </p:sp>
      <p:sp>
        <p:nvSpPr>
          <p:cNvPr id="8" name="內容版面配置區 7"/>
          <p:cNvSpPr>
            <a:spLocks noGrp="1"/>
          </p:cNvSpPr>
          <p:nvPr>
            <p:ph idx="1"/>
          </p:nvPr>
        </p:nvSpPr>
        <p:spPr>
          <a:xfrm>
            <a:off x="838200" y="2038388"/>
            <a:ext cx="7467600" cy="3951337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altLang="zh-TW" dirty="0" err="1"/>
              <a:t>nProblem</a:t>
            </a:r>
            <a:r>
              <a:rPr lang="en-US" altLang="zh-TW" dirty="0"/>
              <a:t> = (</a:t>
            </a:r>
            <a:r>
              <a:rPr lang="en-US" altLang="zh-TW" dirty="0" err="1"/>
              <a:t>Aig_ManPiNum</a:t>
            </a:r>
            <a:r>
              <a:rPr lang="en-US" altLang="zh-TW" dirty="0"/>
              <a:t>(pAig1) - 1) * </a:t>
            </a:r>
            <a:r>
              <a:rPr lang="en-US" altLang="zh-TW" dirty="0" err="1"/>
              <a:t>Aig_ManPiNum</a:t>
            </a:r>
            <a:r>
              <a:rPr lang="en-US" altLang="zh-TW" dirty="0"/>
              <a:t>(pAig1) / 2;</a:t>
            </a:r>
          </a:p>
          <a:p>
            <a:pPr marL="0" indent="0">
              <a:buNone/>
            </a:pPr>
            <a:r>
              <a:rPr lang="en-US" altLang="zh-TW" dirty="0" err="1" smtClean="0"/>
              <a:t>nLiterals</a:t>
            </a:r>
            <a:r>
              <a:rPr lang="en-US" altLang="zh-TW" dirty="0" smtClean="0"/>
              <a:t> </a:t>
            </a:r>
            <a:r>
              <a:rPr lang="en-US" altLang="zh-TW" dirty="0"/>
              <a:t>= 1 + 7 * </a:t>
            </a:r>
            <a:r>
              <a:rPr lang="en-US" altLang="zh-TW" dirty="0" err="1"/>
              <a:t>Aig_ManNodeNum</a:t>
            </a:r>
            <a:r>
              <a:rPr lang="en-US" altLang="zh-TW" dirty="0"/>
              <a:t>(</a:t>
            </a:r>
            <a:r>
              <a:rPr lang="en-US" altLang="zh-TW" dirty="0" err="1"/>
              <a:t>pAig</a:t>
            </a:r>
            <a:r>
              <a:rPr lang="en-US" altLang="zh-TW" dirty="0"/>
              <a:t>) + </a:t>
            </a:r>
            <a:r>
              <a:rPr lang="en-US" altLang="zh-TW" dirty="0" err="1"/>
              <a:t>Aig_ManPoNum</a:t>
            </a:r>
            <a:r>
              <a:rPr lang="en-US" altLang="zh-TW" dirty="0"/>
              <a:t>(</a:t>
            </a:r>
            <a:r>
              <a:rPr lang="en-US" altLang="zh-TW" dirty="0" err="1"/>
              <a:t>pAig</a:t>
            </a:r>
            <a:r>
              <a:rPr lang="en-US" altLang="zh-TW" dirty="0"/>
              <a:t>) + 3 + </a:t>
            </a:r>
            <a:r>
              <a:rPr lang="en-US" altLang="zh-TW" dirty="0" err="1"/>
              <a:t>nProblem</a:t>
            </a:r>
            <a:r>
              <a:rPr lang="en-US" altLang="zh-TW" dirty="0"/>
              <a:t> * ( 8 </a:t>
            </a:r>
            <a:r>
              <a:rPr lang="en-US" altLang="zh-TW" dirty="0" smtClean="0"/>
              <a:t>+ 				(</a:t>
            </a:r>
            <a:r>
              <a:rPr lang="en-US" altLang="zh-TW" dirty="0" err="1"/>
              <a:t>Aig_ManPiNum</a:t>
            </a:r>
            <a:r>
              <a:rPr lang="en-US" altLang="zh-TW" dirty="0"/>
              <a:t>(pAig1) - 2) * 6);</a:t>
            </a:r>
          </a:p>
          <a:p>
            <a:pPr marL="0" indent="0">
              <a:buNone/>
            </a:pPr>
            <a:r>
              <a:rPr lang="en-US" altLang="zh-TW" dirty="0" err="1" smtClean="0"/>
              <a:t>nClauses</a:t>
            </a:r>
            <a:r>
              <a:rPr lang="en-US" altLang="zh-TW" dirty="0" smtClean="0"/>
              <a:t> </a:t>
            </a:r>
            <a:r>
              <a:rPr lang="en-US" altLang="zh-TW" dirty="0"/>
              <a:t>= 1 + 3 * </a:t>
            </a:r>
            <a:r>
              <a:rPr lang="en-US" altLang="zh-TW" dirty="0" err="1"/>
              <a:t>Aig_ManNodeNum</a:t>
            </a:r>
            <a:r>
              <a:rPr lang="en-US" altLang="zh-TW" dirty="0"/>
              <a:t>(</a:t>
            </a:r>
            <a:r>
              <a:rPr lang="en-US" altLang="zh-TW" dirty="0" err="1"/>
              <a:t>pAig</a:t>
            </a:r>
            <a:r>
              <a:rPr lang="en-US" altLang="zh-TW" dirty="0"/>
              <a:t>) + </a:t>
            </a:r>
            <a:r>
              <a:rPr lang="en-US" altLang="zh-TW" dirty="0" err="1"/>
              <a:t>Aig_ManPoNum</a:t>
            </a:r>
            <a:r>
              <a:rPr lang="en-US" altLang="zh-TW" dirty="0"/>
              <a:t>(</a:t>
            </a:r>
            <a:r>
              <a:rPr lang="en-US" altLang="zh-TW" dirty="0" err="1"/>
              <a:t>pAig</a:t>
            </a:r>
            <a:r>
              <a:rPr lang="en-US" altLang="zh-TW" dirty="0"/>
              <a:t>) + 1 + </a:t>
            </a:r>
            <a:r>
              <a:rPr lang="en-US" altLang="zh-TW" dirty="0" err="1"/>
              <a:t>nProblem</a:t>
            </a:r>
            <a:r>
              <a:rPr lang="en-US" altLang="zh-TW" dirty="0"/>
              <a:t> * ( 4 + </a:t>
            </a:r>
            <a:r>
              <a:rPr lang="en-US" altLang="zh-TW" dirty="0" smtClean="0"/>
              <a:t>				(</a:t>
            </a:r>
            <a:r>
              <a:rPr lang="en-US" altLang="zh-TW" dirty="0" err="1"/>
              <a:t>Aig_ManPiNum</a:t>
            </a:r>
            <a:r>
              <a:rPr lang="en-US" altLang="zh-TW" dirty="0"/>
              <a:t>(pAig1) - 2) * 2);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en-US" altLang="zh-TW" dirty="0"/>
              <a:t>		</a:t>
            </a:r>
          </a:p>
          <a:p>
            <a:pPr marL="0" indent="0">
              <a:buNone/>
            </a:pPr>
            <a:r>
              <a:rPr lang="en-US" altLang="zh-TW" dirty="0" err="1" smtClean="0"/>
              <a:t>pCnf</a:t>
            </a:r>
            <a:r>
              <a:rPr lang="en-US" altLang="zh-TW" dirty="0" smtClean="0"/>
              <a:t> </a:t>
            </a:r>
            <a:r>
              <a:rPr lang="en-US" altLang="zh-TW" dirty="0"/>
              <a:t>= ABC_ALLOC( </a:t>
            </a:r>
            <a:r>
              <a:rPr lang="en-US" altLang="zh-TW" dirty="0" err="1"/>
              <a:t>Cnf_Dat_t</a:t>
            </a:r>
            <a:r>
              <a:rPr lang="en-US" altLang="zh-TW" dirty="0"/>
              <a:t>, 1 );</a:t>
            </a:r>
          </a:p>
          <a:p>
            <a:pPr marL="0" indent="0">
              <a:buNone/>
            </a:pPr>
            <a:r>
              <a:rPr lang="en-US" altLang="zh-TW" dirty="0" err="1" smtClean="0"/>
              <a:t>memset</a:t>
            </a:r>
            <a:r>
              <a:rPr lang="en-US" altLang="zh-TW" dirty="0"/>
              <a:t>( </a:t>
            </a:r>
            <a:r>
              <a:rPr lang="en-US" altLang="zh-TW" dirty="0" err="1"/>
              <a:t>pCnf</a:t>
            </a:r>
            <a:r>
              <a:rPr lang="en-US" altLang="zh-TW" dirty="0"/>
              <a:t>, 0, </a:t>
            </a:r>
            <a:r>
              <a:rPr lang="en-US" altLang="zh-TW" dirty="0" err="1"/>
              <a:t>sizeof</a:t>
            </a:r>
            <a:r>
              <a:rPr lang="en-US" altLang="zh-TW" dirty="0"/>
              <a:t>(</a:t>
            </a:r>
            <a:r>
              <a:rPr lang="en-US" altLang="zh-TW" dirty="0" err="1"/>
              <a:t>Cnf_Dat_t</a:t>
            </a:r>
            <a:r>
              <a:rPr lang="en-US" altLang="zh-TW" dirty="0"/>
              <a:t>) );</a:t>
            </a:r>
          </a:p>
          <a:p>
            <a:pPr marL="0" indent="0">
              <a:buNone/>
            </a:pPr>
            <a:r>
              <a:rPr lang="en-US" altLang="zh-TW" dirty="0" err="1" smtClean="0"/>
              <a:t>pCnf</a:t>
            </a:r>
            <a:r>
              <a:rPr lang="en-US" altLang="zh-TW" dirty="0" smtClean="0"/>
              <a:t>-</a:t>
            </a:r>
            <a:r>
              <a:rPr lang="en-US" altLang="zh-TW" dirty="0"/>
              <a:t>&gt;</a:t>
            </a:r>
            <a:r>
              <a:rPr lang="en-US" altLang="zh-TW" dirty="0" err="1"/>
              <a:t>pMan</a:t>
            </a:r>
            <a:r>
              <a:rPr lang="en-US" altLang="zh-TW" dirty="0"/>
              <a:t> = </a:t>
            </a:r>
            <a:r>
              <a:rPr lang="en-US" altLang="zh-TW" dirty="0" err="1"/>
              <a:t>pAig</a:t>
            </a:r>
            <a:r>
              <a:rPr lang="en-US" altLang="zh-TW" dirty="0"/>
              <a:t>;</a:t>
            </a:r>
          </a:p>
          <a:p>
            <a:pPr marL="0" indent="0">
              <a:buNone/>
            </a:pPr>
            <a:r>
              <a:rPr lang="en-US" altLang="zh-TW" dirty="0" err="1" smtClean="0"/>
              <a:t>pCnf</a:t>
            </a:r>
            <a:r>
              <a:rPr lang="en-US" altLang="zh-TW" dirty="0" smtClean="0"/>
              <a:t>-</a:t>
            </a:r>
            <a:r>
              <a:rPr lang="en-US" altLang="zh-TW" dirty="0"/>
              <a:t>&gt;</a:t>
            </a:r>
            <a:r>
              <a:rPr lang="en-US" altLang="zh-TW" dirty="0" err="1"/>
              <a:t>nLiterals</a:t>
            </a:r>
            <a:r>
              <a:rPr lang="en-US" altLang="zh-TW" dirty="0"/>
              <a:t> = </a:t>
            </a:r>
            <a:r>
              <a:rPr lang="en-US" altLang="zh-TW" dirty="0" err="1"/>
              <a:t>nLiterals</a:t>
            </a:r>
            <a:r>
              <a:rPr lang="en-US" altLang="zh-TW" dirty="0"/>
              <a:t>;</a:t>
            </a:r>
          </a:p>
          <a:p>
            <a:pPr marL="0" indent="0">
              <a:buNone/>
            </a:pPr>
            <a:r>
              <a:rPr lang="en-US" altLang="zh-TW" dirty="0" err="1" smtClean="0"/>
              <a:t>pCnf</a:t>
            </a:r>
            <a:r>
              <a:rPr lang="en-US" altLang="zh-TW" dirty="0" smtClean="0"/>
              <a:t>-</a:t>
            </a:r>
            <a:r>
              <a:rPr lang="en-US" altLang="zh-TW" dirty="0"/>
              <a:t>&gt;</a:t>
            </a:r>
            <a:r>
              <a:rPr lang="en-US" altLang="zh-TW" dirty="0" err="1"/>
              <a:t>nClauses</a:t>
            </a:r>
            <a:r>
              <a:rPr lang="en-US" altLang="zh-TW" dirty="0"/>
              <a:t> = </a:t>
            </a:r>
            <a:r>
              <a:rPr lang="en-US" altLang="zh-TW" dirty="0" err="1"/>
              <a:t>nClauses</a:t>
            </a:r>
            <a:r>
              <a:rPr lang="en-US" altLang="zh-TW" dirty="0"/>
              <a:t>;</a:t>
            </a:r>
          </a:p>
          <a:p>
            <a:pPr marL="0" indent="0">
              <a:buNone/>
            </a:pPr>
            <a:r>
              <a:rPr lang="en-US" altLang="zh-TW" dirty="0" err="1" smtClean="0"/>
              <a:t>pCnf</a:t>
            </a:r>
            <a:r>
              <a:rPr lang="en-US" altLang="zh-TW" dirty="0" smtClean="0"/>
              <a:t>-</a:t>
            </a:r>
            <a:r>
              <a:rPr lang="en-US" altLang="zh-TW" dirty="0"/>
              <a:t>&gt;</a:t>
            </a:r>
            <a:r>
              <a:rPr lang="en-US" altLang="zh-TW" dirty="0" err="1"/>
              <a:t>pClauses</a:t>
            </a:r>
            <a:r>
              <a:rPr lang="en-US" altLang="zh-TW" dirty="0"/>
              <a:t> = ABC_ALLOC( </a:t>
            </a:r>
            <a:r>
              <a:rPr lang="en-US" altLang="zh-TW" dirty="0" err="1"/>
              <a:t>int</a:t>
            </a:r>
            <a:r>
              <a:rPr lang="en-US" altLang="zh-TW" dirty="0"/>
              <a:t> *, </a:t>
            </a:r>
            <a:r>
              <a:rPr lang="en-US" altLang="zh-TW" dirty="0" err="1"/>
              <a:t>nClauses</a:t>
            </a:r>
            <a:r>
              <a:rPr lang="en-US" altLang="zh-TW" dirty="0"/>
              <a:t> + 1 );</a:t>
            </a:r>
          </a:p>
          <a:p>
            <a:pPr marL="0" indent="0">
              <a:buNone/>
            </a:pPr>
            <a:r>
              <a:rPr lang="en-US" altLang="zh-TW" dirty="0" err="1" smtClean="0"/>
              <a:t>pCnf</a:t>
            </a:r>
            <a:r>
              <a:rPr lang="en-US" altLang="zh-TW" dirty="0" smtClean="0"/>
              <a:t>-</a:t>
            </a:r>
            <a:r>
              <a:rPr lang="en-US" altLang="zh-TW" dirty="0"/>
              <a:t>&gt;</a:t>
            </a:r>
            <a:r>
              <a:rPr lang="en-US" altLang="zh-TW" dirty="0" err="1"/>
              <a:t>pClauses</a:t>
            </a:r>
            <a:r>
              <a:rPr lang="en-US" altLang="zh-TW" dirty="0"/>
              <a:t>[0] = ABC_ALLOC( </a:t>
            </a:r>
            <a:r>
              <a:rPr lang="en-US" altLang="zh-TW" dirty="0" err="1"/>
              <a:t>int</a:t>
            </a:r>
            <a:r>
              <a:rPr lang="en-US" altLang="zh-TW" dirty="0"/>
              <a:t>, </a:t>
            </a:r>
            <a:r>
              <a:rPr lang="en-US" altLang="zh-TW" dirty="0" err="1"/>
              <a:t>nLiterals</a:t>
            </a:r>
            <a:r>
              <a:rPr lang="en-US" altLang="zh-TW" dirty="0"/>
              <a:t> );</a:t>
            </a:r>
          </a:p>
          <a:p>
            <a:pPr marL="0" indent="0">
              <a:buNone/>
            </a:pPr>
            <a:r>
              <a:rPr lang="en-US" altLang="zh-TW" dirty="0" err="1" smtClean="0"/>
              <a:t>pCnf</a:t>
            </a:r>
            <a:r>
              <a:rPr lang="en-US" altLang="zh-TW" dirty="0" smtClean="0"/>
              <a:t>-</a:t>
            </a:r>
            <a:r>
              <a:rPr lang="en-US" altLang="zh-TW" dirty="0"/>
              <a:t>&gt;</a:t>
            </a:r>
            <a:r>
              <a:rPr lang="en-US" altLang="zh-TW" dirty="0" err="1"/>
              <a:t>pClauses</a:t>
            </a:r>
            <a:r>
              <a:rPr lang="en-US" altLang="zh-TW" dirty="0"/>
              <a:t>[</a:t>
            </a:r>
            <a:r>
              <a:rPr lang="en-US" altLang="zh-TW" dirty="0" err="1"/>
              <a:t>nClauses</a:t>
            </a:r>
            <a:r>
              <a:rPr lang="en-US" altLang="zh-TW" dirty="0"/>
              <a:t>] = </a:t>
            </a:r>
            <a:r>
              <a:rPr lang="en-US" altLang="zh-TW" dirty="0" err="1"/>
              <a:t>pCnf</a:t>
            </a:r>
            <a:r>
              <a:rPr lang="en-US" altLang="zh-TW" dirty="0"/>
              <a:t>-&gt;</a:t>
            </a:r>
            <a:r>
              <a:rPr lang="en-US" altLang="zh-TW" dirty="0" err="1"/>
              <a:t>pClauses</a:t>
            </a:r>
            <a:r>
              <a:rPr lang="en-US" altLang="zh-TW" dirty="0"/>
              <a:t>[0] + </a:t>
            </a:r>
            <a:r>
              <a:rPr lang="en-US" altLang="zh-TW" dirty="0" err="1"/>
              <a:t>nLiterals</a:t>
            </a:r>
            <a:r>
              <a:rPr lang="en-US" altLang="zh-TW" dirty="0"/>
              <a:t>;</a:t>
            </a:r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en-US" altLang="zh-TW" dirty="0"/>
              <a:t>		</a:t>
            </a:r>
          </a:p>
          <a:p>
            <a:pPr marL="0" indent="0">
              <a:buNone/>
            </a:pPr>
            <a:r>
              <a:rPr lang="en-US" altLang="zh-TW" dirty="0" err="1" smtClean="0"/>
              <a:t>pCnf</a:t>
            </a:r>
            <a:r>
              <a:rPr lang="en-US" altLang="zh-TW" dirty="0" smtClean="0"/>
              <a:t>-</a:t>
            </a:r>
            <a:r>
              <a:rPr lang="en-US" altLang="zh-TW" dirty="0"/>
              <a:t>&gt;</a:t>
            </a:r>
            <a:r>
              <a:rPr lang="en-US" altLang="zh-TW" dirty="0" err="1"/>
              <a:t>pVarNums</a:t>
            </a:r>
            <a:r>
              <a:rPr lang="en-US" altLang="zh-TW" dirty="0"/>
              <a:t> = ABC_ALLOC( </a:t>
            </a:r>
            <a:r>
              <a:rPr lang="en-US" altLang="zh-TW" dirty="0" err="1"/>
              <a:t>int</a:t>
            </a:r>
            <a:r>
              <a:rPr lang="en-US" altLang="zh-TW" dirty="0"/>
              <a:t>, </a:t>
            </a:r>
            <a:r>
              <a:rPr lang="en-US" altLang="zh-TW" dirty="0" err="1"/>
              <a:t>Aig_ManObjNumMax</a:t>
            </a:r>
            <a:r>
              <a:rPr lang="en-US" altLang="zh-TW" dirty="0"/>
              <a:t>(</a:t>
            </a:r>
            <a:r>
              <a:rPr lang="en-US" altLang="zh-TW" dirty="0" err="1"/>
              <a:t>pAig</a:t>
            </a:r>
            <a:r>
              <a:rPr lang="en-US" altLang="zh-TW" dirty="0"/>
              <a:t>) + </a:t>
            </a:r>
            <a:r>
              <a:rPr lang="en-US" altLang="zh-TW" dirty="0" err="1"/>
              <a:t>nProblem</a:t>
            </a:r>
            <a:r>
              <a:rPr lang="en-US" altLang="zh-TW" dirty="0"/>
              <a:t> );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32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3396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Assign Variable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628800"/>
            <a:ext cx="7467600" cy="43609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1200" dirty="0"/>
              <a:t>for( l = 0 ; l &lt; </a:t>
            </a:r>
            <a:r>
              <a:rPr lang="en-US" altLang="zh-TW" sz="1200" dirty="0" err="1"/>
              <a:t>Aig_ManObjNumMax</a:t>
            </a:r>
            <a:r>
              <a:rPr lang="en-US" altLang="zh-TW" sz="1200" dirty="0"/>
              <a:t>(</a:t>
            </a:r>
            <a:r>
              <a:rPr lang="en-US" altLang="zh-TW" sz="1200" dirty="0" err="1"/>
              <a:t>pAig</a:t>
            </a:r>
            <a:r>
              <a:rPr lang="en-US" altLang="zh-TW" sz="1200" dirty="0"/>
              <a:t>) + </a:t>
            </a:r>
            <a:r>
              <a:rPr lang="en-US" altLang="zh-TW" sz="1200" dirty="0" err="1"/>
              <a:t>nProblem</a:t>
            </a:r>
            <a:r>
              <a:rPr lang="en-US" altLang="zh-TW" sz="1200" dirty="0"/>
              <a:t> ; l++ )</a:t>
            </a:r>
          </a:p>
          <a:p>
            <a:pPr marL="329184" lvl="1" indent="0">
              <a:buNone/>
            </a:pPr>
            <a:r>
              <a:rPr lang="en-US" altLang="zh-TW" sz="1200" dirty="0" err="1" smtClean="0"/>
              <a:t>pCnf</a:t>
            </a:r>
            <a:r>
              <a:rPr lang="en-US" altLang="zh-TW" sz="1200" dirty="0" smtClean="0"/>
              <a:t>-</a:t>
            </a:r>
            <a:r>
              <a:rPr lang="en-US" altLang="zh-TW" sz="1200" dirty="0"/>
              <a:t>&gt;</a:t>
            </a:r>
            <a:r>
              <a:rPr lang="en-US" altLang="zh-TW" sz="1200" dirty="0" err="1"/>
              <a:t>pVarNums</a:t>
            </a:r>
            <a:r>
              <a:rPr lang="en-US" altLang="zh-TW" sz="1200" dirty="0"/>
              <a:t>[l] = -1</a:t>
            </a:r>
            <a:r>
              <a:rPr lang="en-US" altLang="zh-TW" sz="1200" dirty="0" smtClean="0"/>
              <a:t>;</a:t>
            </a:r>
            <a:endParaRPr lang="en-US" altLang="zh-TW" sz="1200" dirty="0"/>
          </a:p>
          <a:p>
            <a:pPr marL="0" indent="0">
              <a:buNone/>
            </a:pPr>
            <a:r>
              <a:rPr lang="en-US" altLang="zh-TW" sz="1200" dirty="0" smtClean="0"/>
              <a:t>Number </a:t>
            </a:r>
            <a:r>
              <a:rPr lang="en-US" altLang="zh-TW" sz="1200" dirty="0"/>
              <a:t>= 1</a:t>
            </a:r>
            <a:r>
              <a:rPr lang="en-US" altLang="zh-TW" sz="1200" dirty="0" smtClean="0"/>
              <a:t>;</a:t>
            </a:r>
            <a:endParaRPr lang="en-US" altLang="zh-TW" sz="1200" dirty="0"/>
          </a:p>
          <a:p>
            <a:pPr marL="0" indent="0">
              <a:buNone/>
            </a:pPr>
            <a:r>
              <a:rPr lang="en-US" altLang="zh-TW" sz="1200" dirty="0" err="1" smtClean="0"/>
              <a:t>Aig_ManForEachPo</a:t>
            </a:r>
            <a:r>
              <a:rPr lang="en-US" altLang="zh-TW" sz="1200" dirty="0"/>
              <a:t>( </a:t>
            </a:r>
            <a:r>
              <a:rPr lang="en-US" altLang="zh-TW" sz="1200" dirty="0" err="1"/>
              <a:t>pAig</a:t>
            </a:r>
            <a:r>
              <a:rPr lang="en-US" altLang="zh-TW" sz="1200" dirty="0"/>
              <a:t>, </a:t>
            </a:r>
            <a:r>
              <a:rPr lang="en-US" altLang="zh-TW" sz="1200" dirty="0" err="1"/>
              <a:t>pObj</a:t>
            </a:r>
            <a:r>
              <a:rPr lang="en-US" altLang="zh-TW" sz="1200" dirty="0"/>
              <a:t>, m)</a:t>
            </a:r>
          </a:p>
          <a:p>
            <a:pPr marL="0" indent="0">
              <a:buNone/>
            </a:pPr>
            <a:r>
              <a:rPr lang="en-US" altLang="zh-TW" sz="1200" dirty="0" smtClean="0"/>
              <a:t>	</a:t>
            </a:r>
            <a:r>
              <a:rPr lang="en-US" altLang="zh-TW" sz="1200" dirty="0" err="1" smtClean="0"/>
              <a:t>pCnf</a:t>
            </a:r>
            <a:r>
              <a:rPr lang="en-US" altLang="zh-TW" sz="1200" dirty="0" smtClean="0"/>
              <a:t>-</a:t>
            </a:r>
            <a:r>
              <a:rPr lang="en-US" altLang="zh-TW" sz="1200" dirty="0"/>
              <a:t>&gt;</a:t>
            </a:r>
            <a:r>
              <a:rPr lang="en-US" altLang="zh-TW" sz="1200" dirty="0" err="1"/>
              <a:t>pVarNums</a:t>
            </a:r>
            <a:r>
              <a:rPr lang="en-US" altLang="zh-TW" sz="1200" dirty="0"/>
              <a:t>[</a:t>
            </a:r>
            <a:r>
              <a:rPr lang="en-US" altLang="zh-TW" sz="1200" dirty="0" err="1"/>
              <a:t>pObj</a:t>
            </a:r>
            <a:r>
              <a:rPr lang="en-US" altLang="zh-TW" sz="1200" dirty="0"/>
              <a:t>-&gt;Id] = Number</a:t>
            </a:r>
            <a:r>
              <a:rPr lang="en-US" altLang="zh-TW" sz="1200" dirty="0" smtClean="0"/>
              <a:t>++;</a:t>
            </a:r>
            <a:endParaRPr lang="en-US" altLang="zh-TW" sz="1200" dirty="0"/>
          </a:p>
          <a:p>
            <a:pPr marL="0" indent="0">
              <a:buNone/>
            </a:pPr>
            <a:r>
              <a:rPr lang="en-US" altLang="zh-TW" sz="1200" dirty="0" err="1" smtClean="0"/>
              <a:t>Aig_ManForEachNode</a:t>
            </a:r>
            <a:r>
              <a:rPr lang="en-US" altLang="zh-TW" sz="1200" dirty="0"/>
              <a:t>( </a:t>
            </a:r>
            <a:r>
              <a:rPr lang="en-US" altLang="zh-TW" sz="1200" dirty="0" err="1"/>
              <a:t>pAig</a:t>
            </a:r>
            <a:r>
              <a:rPr lang="en-US" altLang="zh-TW" sz="1200" dirty="0"/>
              <a:t>, </a:t>
            </a:r>
            <a:r>
              <a:rPr lang="en-US" altLang="zh-TW" sz="1200" dirty="0" err="1"/>
              <a:t>pObj</a:t>
            </a:r>
            <a:r>
              <a:rPr lang="en-US" altLang="zh-TW" sz="1200" dirty="0"/>
              <a:t>, m)</a:t>
            </a:r>
          </a:p>
          <a:p>
            <a:pPr marL="0" indent="0">
              <a:buNone/>
            </a:pPr>
            <a:r>
              <a:rPr lang="en-US" altLang="zh-TW" sz="1200" dirty="0"/>
              <a:t>	</a:t>
            </a:r>
            <a:r>
              <a:rPr lang="en-US" altLang="zh-TW" sz="1200" dirty="0" err="1" smtClean="0"/>
              <a:t>pCnf</a:t>
            </a:r>
            <a:r>
              <a:rPr lang="en-US" altLang="zh-TW" sz="1200" dirty="0" smtClean="0"/>
              <a:t>-</a:t>
            </a:r>
            <a:r>
              <a:rPr lang="en-US" altLang="zh-TW" sz="1200" dirty="0"/>
              <a:t>&gt;</a:t>
            </a:r>
            <a:r>
              <a:rPr lang="en-US" altLang="zh-TW" sz="1200" dirty="0" err="1"/>
              <a:t>pVarNums</a:t>
            </a:r>
            <a:r>
              <a:rPr lang="en-US" altLang="zh-TW" sz="1200" dirty="0"/>
              <a:t>[</a:t>
            </a:r>
            <a:r>
              <a:rPr lang="en-US" altLang="zh-TW" sz="1200" dirty="0" err="1"/>
              <a:t>pObj</a:t>
            </a:r>
            <a:r>
              <a:rPr lang="en-US" altLang="zh-TW" sz="1200" dirty="0"/>
              <a:t>-&gt;Id] = Number</a:t>
            </a:r>
            <a:r>
              <a:rPr lang="en-US" altLang="zh-TW" sz="1200" dirty="0" smtClean="0"/>
              <a:t>++;</a:t>
            </a:r>
            <a:endParaRPr lang="en-US" altLang="zh-TW" sz="1200" dirty="0"/>
          </a:p>
          <a:p>
            <a:pPr marL="0" indent="0">
              <a:buNone/>
            </a:pPr>
            <a:r>
              <a:rPr lang="en-US" altLang="zh-TW" sz="1200" dirty="0" err="1" smtClean="0"/>
              <a:t>Aig_ManForEachPi</a:t>
            </a:r>
            <a:r>
              <a:rPr lang="en-US" altLang="zh-TW" sz="1200" dirty="0"/>
              <a:t>( </a:t>
            </a:r>
            <a:r>
              <a:rPr lang="en-US" altLang="zh-TW" sz="1200" dirty="0" err="1"/>
              <a:t>pAig</a:t>
            </a:r>
            <a:r>
              <a:rPr lang="en-US" altLang="zh-TW" sz="1200" dirty="0"/>
              <a:t>, </a:t>
            </a:r>
            <a:r>
              <a:rPr lang="en-US" altLang="zh-TW" sz="1200" dirty="0" err="1"/>
              <a:t>pObj</a:t>
            </a:r>
            <a:r>
              <a:rPr lang="en-US" altLang="zh-TW" sz="1200" dirty="0"/>
              <a:t>, m)</a:t>
            </a:r>
          </a:p>
          <a:p>
            <a:pPr marL="0" indent="0">
              <a:buNone/>
            </a:pPr>
            <a:r>
              <a:rPr lang="en-US" altLang="zh-TW" sz="1200" dirty="0"/>
              <a:t>	</a:t>
            </a:r>
            <a:r>
              <a:rPr lang="en-US" altLang="zh-TW" sz="1200" dirty="0" err="1" smtClean="0"/>
              <a:t>pCnf</a:t>
            </a:r>
            <a:r>
              <a:rPr lang="en-US" altLang="zh-TW" sz="1200" dirty="0" smtClean="0"/>
              <a:t>-</a:t>
            </a:r>
            <a:r>
              <a:rPr lang="en-US" altLang="zh-TW" sz="1200" dirty="0"/>
              <a:t>&gt;</a:t>
            </a:r>
            <a:r>
              <a:rPr lang="en-US" altLang="zh-TW" sz="1200" dirty="0" err="1"/>
              <a:t>pVarNums</a:t>
            </a:r>
            <a:r>
              <a:rPr lang="en-US" altLang="zh-TW" sz="1200" dirty="0"/>
              <a:t>[</a:t>
            </a:r>
            <a:r>
              <a:rPr lang="en-US" altLang="zh-TW" sz="1200" dirty="0" err="1"/>
              <a:t>pObj</a:t>
            </a:r>
            <a:r>
              <a:rPr lang="en-US" altLang="zh-TW" sz="1200" dirty="0"/>
              <a:t>-&gt;Id] = Number</a:t>
            </a:r>
            <a:r>
              <a:rPr lang="en-US" altLang="zh-TW" sz="1200" dirty="0" smtClean="0"/>
              <a:t>++;</a:t>
            </a:r>
            <a:endParaRPr lang="en-US" altLang="zh-TW" sz="1200" dirty="0"/>
          </a:p>
          <a:p>
            <a:pPr marL="0" indent="0">
              <a:buNone/>
            </a:pPr>
            <a:r>
              <a:rPr lang="en-US" altLang="zh-TW" sz="1200" dirty="0" err="1" smtClean="0"/>
              <a:t>pCnf</a:t>
            </a:r>
            <a:r>
              <a:rPr lang="en-US" altLang="zh-TW" sz="1200" dirty="0" smtClean="0"/>
              <a:t>-</a:t>
            </a:r>
            <a:r>
              <a:rPr lang="en-US" altLang="zh-TW" sz="1200" dirty="0"/>
              <a:t>&gt;</a:t>
            </a:r>
            <a:r>
              <a:rPr lang="en-US" altLang="zh-TW" sz="1200" dirty="0" err="1"/>
              <a:t>pVarNums</a:t>
            </a:r>
            <a:r>
              <a:rPr lang="en-US" altLang="zh-TW" sz="1200" dirty="0"/>
              <a:t>[Aig_ManConst1(</a:t>
            </a:r>
            <a:r>
              <a:rPr lang="en-US" altLang="zh-TW" sz="1200" dirty="0" err="1"/>
              <a:t>pAig</a:t>
            </a:r>
            <a:r>
              <a:rPr lang="en-US" altLang="zh-TW" sz="1200" dirty="0"/>
              <a:t>)-&gt;Id] = Number</a:t>
            </a:r>
            <a:r>
              <a:rPr lang="en-US" altLang="zh-TW" sz="1200" dirty="0" smtClean="0"/>
              <a:t>++;</a:t>
            </a:r>
            <a:endParaRPr lang="en-US" altLang="zh-TW" sz="1200" dirty="0"/>
          </a:p>
          <a:p>
            <a:pPr marL="0" indent="0">
              <a:buNone/>
            </a:pPr>
            <a:r>
              <a:rPr lang="en-US" altLang="zh-TW" sz="1200" dirty="0" smtClean="0"/>
              <a:t>l </a:t>
            </a:r>
            <a:r>
              <a:rPr lang="en-US" altLang="zh-TW" sz="1200" dirty="0"/>
              <a:t>= 0;</a:t>
            </a:r>
          </a:p>
          <a:p>
            <a:pPr marL="0" indent="0">
              <a:buNone/>
            </a:pPr>
            <a:r>
              <a:rPr lang="en-US" altLang="zh-TW" sz="1200" dirty="0" err="1" smtClean="0"/>
              <a:t>CtrlVar</a:t>
            </a:r>
            <a:r>
              <a:rPr lang="en-US" altLang="zh-TW" sz="1200" dirty="0" smtClean="0"/>
              <a:t> </a:t>
            </a:r>
            <a:r>
              <a:rPr lang="en-US" altLang="zh-TW" sz="1200" dirty="0"/>
              <a:t>= ABC_ALLOC( </a:t>
            </a:r>
            <a:r>
              <a:rPr lang="en-US" altLang="zh-TW" sz="1200" dirty="0" err="1"/>
              <a:t>int</a:t>
            </a:r>
            <a:r>
              <a:rPr lang="en-US" altLang="zh-TW" sz="1200" dirty="0"/>
              <a:t> , </a:t>
            </a:r>
            <a:r>
              <a:rPr lang="en-US" altLang="zh-TW" sz="1200" dirty="0" err="1"/>
              <a:t>nProblem</a:t>
            </a:r>
            <a:r>
              <a:rPr lang="en-US" altLang="zh-TW" sz="1200" dirty="0"/>
              <a:t>);</a:t>
            </a:r>
          </a:p>
          <a:p>
            <a:pPr marL="0" indent="0">
              <a:buNone/>
            </a:pPr>
            <a:r>
              <a:rPr lang="en-US" altLang="zh-TW" sz="1200" dirty="0" smtClean="0"/>
              <a:t>for</a:t>
            </a:r>
            <a:r>
              <a:rPr lang="en-US" altLang="zh-TW" sz="1200" dirty="0"/>
              <a:t>( m = 0 ; m &lt; </a:t>
            </a:r>
            <a:r>
              <a:rPr lang="en-US" altLang="zh-TW" sz="1200" dirty="0" err="1"/>
              <a:t>Aig_ManObjNumMax</a:t>
            </a:r>
            <a:r>
              <a:rPr lang="en-US" altLang="zh-TW" sz="1200" dirty="0"/>
              <a:t>(</a:t>
            </a:r>
            <a:r>
              <a:rPr lang="en-US" altLang="zh-TW" sz="1200" dirty="0" err="1"/>
              <a:t>pAig</a:t>
            </a:r>
            <a:r>
              <a:rPr lang="en-US" altLang="zh-TW" sz="1200" dirty="0"/>
              <a:t>) + </a:t>
            </a:r>
            <a:r>
              <a:rPr lang="en-US" altLang="zh-TW" sz="1200" dirty="0" err="1"/>
              <a:t>nProblem</a:t>
            </a:r>
            <a:r>
              <a:rPr lang="en-US" altLang="zh-TW" sz="1200" dirty="0"/>
              <a:t> ; m</a:t>
            </a:r>
            <a:r>
              <a:rPr lang="en-US" altLang="zh-TW" sz="1200" dirty="0" smtClean="0"/>
              <a:t>++) {</a:t>
            </a:r>
            <a:endParaRPr lang="en-US" altLang="zh-TW" sz="1200" dirty="0"/>
          </a:p>
          <a:p>
            <a:pPr marL="0" indent="0">
              <a:buNone/>
            </a:pPr>
            <a:r>
              <a:rPr lang="en-US" altLang="zh-TW" sz="1200" dirty="0" smtClean="0"/>
              <a:t>	if(</a:t>
            </a:r>
            <a:r>
              <a:rPr lang="en-US" altLang="zh-TW" sz="1200" dirty="0" err="1" smtClean="0"/>
              <a:t>pCnf</a:t>
            </a:r>
            <a:r>
              <a:rPr lang="en-US" altLang="zh-TW" sz="1200" dirty="0" smtClean="0"/>
              <a:t>-</a:t>
            </a:r>
            <a:r>
              <a:rPr lang="en-US" altLang="zh-TW" sz="1200" dirty="0"/>
              <a:t>&gt;</a:t>
            </a:r>
            <a:r>
              <a:rPr lang="en-US" altLang="zh-TW" sz="1200" dirty="0" err="1"/>
              <a:t>pVarNums</a:t>
            </a:r>
            <a:r>
              <a:rPr lang="en-US" altLang="zh-TW" sz="1200" dirty="0"/>
              <a:t>[m] == -1) </a:t>
            </a:r>
            <a:r>
              <a:rPr lang="en-US" altLang="zh-TW" sz="1200" dirty="0" smtClean="0"/>
              <a:t>{</a:t>
            </a:r>
          </a:p>
          <a:p>
            <a:pPr marL="0" indent="0">
              <a:buNone/>
            </a:pPr>
            <a:r>
              <a:rPr lang="en-US" altLang="zh-TW" sz="1200" dirty="0"/>
              <a:t>	</a:t>
            </a:r>
            <a:r>
              <a:rPr lang="en-US" altLang="zh-TW" sz="1200" dirty="0" smtClean="0"/>
              <a:t>	</a:t>
            </a:r>
            <a:r>
              <a:rPr lang="en-US" altLang="zh-TW" sz="1200" dirty="0" err="1" smtClean="0"/>
              <a:t>CtrlVar</a:t>
            </a:r>
            <a:r>
              <a:rPr lang="en-US" altLang="zh-TW" sz="1200" dirty="0" smtClean="0"/>
              <a:t>[l</a:t>
            </a:r>
            <a:r>
              <a:rPr lang="en-US" altLang="zh-TW" sz="1200" dirty="0"/>
              <a:t>] = </a:t>
            </a:r>
            <a:r>
              <a:rPr lang="en-US" altLang="zh-TW" sz="1200" dirty="0" smtClean="0"/>
              <a:t>m;</a:t>
            </a:r>
          </a:p>
          <a:p>
            <a:pPr marL="0" indent="0">
              <a:buNone/>
            </a:pPr>
            <a:r>
              <a:rPr lang="en-US" altLang="zh-TW" sz="1200" dirty="0"/>
              <a:t>	</a:t>
            </a:r>
            <a:r>
              <a:rPr lang="en-US" altLang="zh-TW" sz="1200" dirty="0" smtClean="0"/>
              <a:t>	l++;</a:t>
            </a:r>
          </a:p>
          <a:p>
            <a:pPr marL="0" indent="0">
              <a:buNone/>
            </a:pPr>
            <a:r>
              <a:rPr lang="en-US" altLang="zh-TW" sz="1200" dirty="0"/>
              <a:t>	</a:t>
            </a:r>
            <a:r>
              <a:rPr lang="en-US" altLang="zh-TW" sz="1200" dirty="0" smtClean="0"/>
              <a:t>	</a:t>
            </a:r>
            <a:r>
              <a:rPr lang="en-US" altLang="zh-TW" sz="1200" dirty="0" err="1" smtClean="0"/>
              <a:t>pCnf</a:t>
            </a:r>
            <a:r>
              <a:rPr lang="en-US" altLang="zh-TW" sz="1200" dirty="0" smtClean="0"/>
              <a:t>-</a:t>
            </a:r>
            <a:r>
              <a:rPr lang="en-US" altLang="zh-TW" sz="1200" dirty="0"/>
              <a:t>&gt;</a:t>
            </a:r>
            <a:r>
              <a:rPr lang="en-US" altLang="zh-TW" sz="1200" dirty="0" err="1"/>
              <a:t>pVarNums</a:t>
            </a:r>
            <a:r>
              <a:rPr lang="en-US" altLang="zh-TW" sz="1200" dirty="0"/>
              <a:t>[m] = Number</a:t>
            </a:r>
            <a:r>
              <a:rPr lang="en-US" altLang="zh-TW" sz="1200" dirty="0" smtClean="0"/>
              <a:t>++;</a:t>
            </a:r>
          </a:p>
          <a:p>
            <a:pPr marL="0" indent="0">
              <a:buNone/>
            </a:pPr>
            <a:r>
              <a:rPr lang="en-US" altLang="zh-TW" sz="1200" dirty="0"/>
              <a:t>	</a:t>
            </a:r>
            <a:r>
              <a:rPr lang="en-US" altLang="zh-TW" sz="1200" dirty="0" smtClean="0"/>
              <a:t>}</a:t>
            </a:r>
            <a:endParaRPr lang="en-US" altLang="zh-TW" sz="1200" dirty="0"/>
          </a:p>
          <a:p>
            <a:pPr marL="0" indent="0">
              <a:buNone/>
            </a:pPr>
            <a:r>
              <a:rPr lang="en-US" altLang="zh-TW" sz="1200" dirty="0" smtClean="0"/>
              <a:t>}</a:t>
            </a:r>
            <a:endParaRPr lang="en-US" altLang="zh-TW" sz="1200" dirty="0"/>
          </a:p>
          <a:p>
            <a:pPr marL="0" indent="0">
              <a:buNone/>
            </a:pPr>
            <a:r>
              <a:rPr lang="en-US" altLang="zh-TW" sz="1200" dirty="0" err="1" smtClean="0"/>
              <a:t>pCnf</a:t>
            </a:r>
            <a:r>
              <a:rPr lang="en-US" altLang="zh-TW" sz="1200" dirty="0" smtClean="0"/>
              <a:t>-</a:t>
            </a:r>
            <a:r>
              <a:rPr lang="en-US" altLang="zh-TW" sz="1200" dirty="0"/>
              <a:t>&gt;</a:t>
            </a:r>
            <a:r>
              <a:rPr lang="en-US" altLang="zh-TW" sz="1200" dirty="0" err="1"/>
              <a:t>nVars</a:t>
            </a:r>
            <a:r>
              <a:rPr lang="en-US" altLang="zh-TW" sz="1200" dirty="0"/>
              <a:t> = Number;</a:t>
            </a:r>
            <a:endParaRPr lang="zh-TW" altLang="en-US" sz="1200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33</a:t>
            </a:fld>
            <a:endParaRPr lang="zh-TW" altLang="en-US" dirty="0"/>
          </a:p>
        </p:txBody>
      </p:sp>
      <p:grpSp>
        <p:nvGrpSpPr>
          <p:cNvPr id="24" name="群組 23"/>
          <p:cNvGrpSpPr/>
          <p:nvPr/>
        </p:nvGrpSpPr>
        <p:grpSpPr>
          <a:xfrm>
            <a:off x="4819563" y="4725144"/>
            <a:ext cx="3369048" cy="1112426"/>
            <a:chOff x="4819563" y="4725144"/>
            <a:chExt cx="3369048" cy="1112426"/>
          </a:xfrm>
        </p:grpSpPr>
        <p:grpSp>
          <p:nvGrpSpPr>
            <p:cNvPr id="22" name="群組 21"/>
            <p:cNvGrpSpPr/>
            <p:nvPr/>
          </p:nvGrpSpPr>
          <p:grpSpPr>
            <a:xfrm>
              <a:off x="4819563" y="4725144"/>
              <a:ext cx="3369048" cy="1112426"/>
              <a:chOff x="4844704" y="2420888"/>
              <a:chExt cx="4407816" cy="1400976"/>
            </a:xfrm>
          </p:grpSpPr>
          <p:sp>
            <p:nvSpPr>
              <p:cNvPr id="6" name="流程圖: 延遲 5"/>
              <p:cNvSpPr/>
              <p:nvPr/>
            </p:nvSpPr>
            <p:spPr>
              <a:xfrm>
                <a:off x="5940152" y="2420888"/>
                <a:ext cx="792088" cy="720080"/>
              </a:xfrm>
              <a:prstGeom prst="flowChartDelay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7" name="流程圖: 延遲 6"/>
              <p:cNvSpPr/>
              <p:nvPr/>
            </p:nvSpPr>
            <p:spPr>
              <a:xfrm>
                <a:off x="7380312" y="3101784"/>
                <a:ext cx="792088" cy="720080"/>
              </a:xfrm>
              <a:prstGeom prst="flowChartDelay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cxnSp>
            <p:nvCxnSpPr>
              <p:cNvPr id="9" name="肘形接點 8"/>
              <p:cNvCxnSpPr>
                <a:stCxn id="6" idx="3"/>
              </p:cNvCxnSpPr>
              <p:nvPr/>
            </p:nvCxnSpPr>
            <p:spPr>
              <a:xfrm>
                <a:off x="6732240" y="2780928"/>
                <a:ext cx="648072" cy="464872"/>
              </a:xfrm>
              <a:prstGeom prst="bentConnector3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線接點 12"/>
              <p:cNvCxnSpPr/>
              <p:nvPr/>
            </p:nvCxnSpPr>
            <p:spPr>
              <a:xfrm>
                <a:off x="5508104" y="2564904"/>
                <a:ext cx="432048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線接點 13"/>
              <p:cNvCxnSpPr/>
              <p:nvPr/>
            </p:nvCxnSpPr>
            <p:spPr>
              <a:xfrm>
                <a:off x="5492776" y="2924944"/>
                <a:ext cx="432048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線接點 14"/>
              <p:cNvCxnSpPr/>
              <p:nvPr/>
            </p:nvCxnSpPr>
            <p:spPr>
              <a:xfrm>
                <a:off x="5580112" y="3573016"/>
                <a:ext cx="18002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五邊形 16"/>
              <p:cNvSpPr/>
              <p:nvPr/>
            </p:nvSpPr>
            <p:spPr>
              <a:xfrm>
                <a:off x="4860032" y="2456892"/>
                <a:ext cx="648072" cy="216024"/>
              </a:xfrm>
              <a:prstGeom prst="homePlat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dirty="0" smtClean="0"/>
                  <a:t>3</a:t>
                </a:r>
                <a:endParaRPr lang="zh-TW" altLang="en-US" dirty="0"/>
              </a:p>
            </p:txBody>
          </p:sp>
          <p:sp>
            <p:nvSpPr>
              <p:cNvPr id="18" name="五邊形 17"/>
              <p:cNvSpPr/>
              <p:nvPr/>
            </p:nvSpPr>
            <p:spPr>
              <a:xfrm>
                <a:off x="4844704" y="2816932"/>
                <a:ext cx="648072" cy="216024"/>
              </a:xfrm>
              <a:prstGeom prst="homePlat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dirty="0" smtClean="0"/>
                  <a:t>4</a:t>
                </a:r>
                <a:endParaRPr lang="zh-TW" altLang="en-US" dirty="0"/>
              </a:p>
            </p:txBody>
          </p:sp>
          <p:sp>
            <p:nvSpPr>
              <p:cNvPr id="19" name="五邊形 18"/>
              <p:cNvSpPr/>
              <p:nvPr/>
            </p:nvSpPr>
            <p:spPr>
              <a:xfrm>
                <a:off x="4932040" y="3461565"/>
                <a:ext cx="648072" cy="216024"/>
              </a:xfrm>
              <a:prstGeom prst="homePlat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dirty="0" smtClean="0"/>
                  <a:t>5</a:t>
                </a:r>
                <a:endParaRPr lang="zh-TW" altLang="en-US" dirty="0"/>
              </a:p>
            </p:txBody>
          </p:sp>
          <p:cxnSp>
            <p:nvCxnSpPr>
              <p:cNvPr id="20" name="直線接點 19"/>
              <p:cNvCxnSpPr/>
              <p:nvPr/>
            </p:nvCxnSpPr>
            <p:spPr>
              <a:xfrm>
                <a:off x="8172400" y="3461824"/>
                <a:ext cx="432048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五邊形 20"/>
              <p:cNvSpPr/>
              <p:nvPr/>
            </p:nvSpPr>
            <p:spPr>
              <a:xfrm>
                <a:off x="8604448" y="3356992"/>
                <a:ext cx="648072" cy="216024"/>
              </a:xfrm>
              <a:prstGeom prst="homePlate">
                <a:avLst/>
              </a:prstGeom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dirty="0" smtClean="0"/>
                  <a:t>1</a:t>
                </a:r>
                <a:endParaRPr lang="zh-TW" altLang="en-US" dirty="0"/>
              </a:p>
            </p:txBody>
          </p:sp>
        </p:grpSp>
        <p:sp>
          <p:nvSpPr>
            <p:cNvPr id="23" name="文字方塊 22"/>
            <p:cNvSpPr txBox="1"/>
            <p:nvPr/>
          </p:nvSpPr>
          <p:spPr>
            <a:xfrm>
              <a:off x="6444208" y="4839497"/>
              <a:ext cx="4786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TW" dirty="0" smtClean="0"/>
                <a:t>2</a:t>
              </a:r>
              <a:endParaRPr lang="zh-TW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70825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Add Clauses of Nodes(ANDs)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altLang="zh-TW" dirty="0"/>
              <a:t>m = 0;</a:t>
            </a:r>
          </a:p>
          <a:p>
            <a:pPr marL="0" indent="0">
              <a:buNone/>
            </a:pPr>
            <a:r>
              <a:rPr lang="en-US" altLang="zh-TW" dirty="0" err="1" smtClean="0"/>
              <a:t>Aig_ManForEachNode</a:t>
            </a:r>
            <a:r>
              <a:rPr lang="en-US" altLang="zh-TW" dirty="0"/>
              <a:t>( </a:t>
            </a:r>
            <a:r>
              <a:rPr lang="en-US" altLang="zh-TW" dirty="0" err="1"/>
              <a:t>pAig</a:t>
            </a:r>
            <a:r>
              <a:rPr lang="en-US" altLang="zh-TW" dirty="0"/>
              <a:t>, </a:t>
            </a:r>
            <a:r>
              <a:rPr lang="en-US" altLang="zh-TW" dirty="0" err="1"/>
              <a:t>pObj</a:t>
            </a:r>
            <a:r>
              <a:rPr lang="en-US" altLang="zh-TW" dirty="0"/>
              <a:t>, m </a:t>
            </a:r>
            <a:r>
              <a:rPr lang="en-US" altLang="zh-TW" dirty="0" smtClean="0"/>
              <a:t>) {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dirty="0"/>
              <a:t>        </a:t>
            </a:r>
            <a:r>
              <a:rPr lang="en-US" altLang="zh-TW" dirty="0" err="1"/>
              <a:t>OutVar</a:t>
            </a:r>
            <a:r>
              <a:rPr lang="en-US" altLang="zh-TW" dirty="0"/>
              <a:t>   = </a:t>
            </a:r>
            <a:r>
              <a:rPr lang="en-US" altLang="zh-TW" dirty="0" err="1"/>
              <a:t>pCnf</a:t>
            </a:r>
            <a:r>
              <a:rPr lang="en-US" altLang="zh-TW" dirty="0"/>
              <a:t>-&gt;</a:t>
            </a:r>
            <a:r>
              <a:rPr lang="en-US" altLang="zh-TW" dirty="0" err="1"/>
              <a:t>pVarNums</a:t>
            </a:r>
            <a:r>
              <a:rPr lang="en-US" altLang="zh-TW" dirty="0"/>
              <a:t>[ </a:t>
            </a:r>
            <a:r>
              <a:rPr lang="en-US" altLang="zh-TW" dirty="0" err="1"/>
              <a:t>pObj</a:t>
            </a:r>
            <a:r>
              <a:rPr lang="en-US" altLang="zh-TW" dirty="0"/>
              <a:t>-&gt;Id ];</a:t>
            </a:r>
          </a:p>
          <a:p>
            <a:pPr marL="0" indent="0">
              <a:buNone/>
            </a:pPr>
            <a:r>
              <a:rPr lang="en-US" altLang="zh-TW" dirty="0"/>
              <a:t>        </a:t>
            </a:r>
            <a:r>
              <a:rPr lang="en-US" altLang="zh-TW" dirty="0" err="1"/>
              <a:t>pVars</a:t>
            </a:r>
            <a:r>
              <a:rPr lang="en-US" altLang="zh-TW" dirty="0"/>
              <a:t>[0] = </a:t>
            </a:r>
            <a:r>
              <a:rPr lang="en-US" altLang="zh-TW" dirty="0" err="1"/>
              <a:t>pCnf</a:t>
            </a:r>
            <a:r>
              <a:rPr lang="en-US" altLang="zh-TW" dirty="0"/>
              <a:t>-&gt;</a:t>
            </a:r>
            <a:r>
              <a:rPr lang="en-US" altLang="zh-TW" dirty="0" err="1"/>
              <a:t>pVarNums</a:t>
            </a:r>
            <a:r>
              <a:rPr lang="en-US" altLang="zh-TW" dirty="0"/>
              <a:t>[ Aig_ObjFanin0(</a:t>
            </a:r>
            <a:r>
              <a:rPr lang="en-US" altLang="zh-TW" dirty="0" err="1"/>
              <a:t>pObj</a:t>
            </a:r>
            <a:r>
              <a:rPr lang="en-US" altLang="zh-TW" dirty="0"/>
              <a:t>)-&gt;Id ];</a:t>
            </a:r>
          </a:p>
          <a:p>
            <a:pPr marL="0" indent="0">
              <a:buNone/>
            </a:pPr>
            <a:r>
              <a:rPr lang="en-US" altLang="zh-TW" dirty="0"/>
              <a:t>        </a:t>
            </a:r>
            <a:r>
              <a:rPr lang="en-US" altLang="zh-TW" dirty="0" err="1"/>
              <a:t>pVars</a:t>
            </a:r>
            <a:r>
              <a:rPr lang="en-US" altLang="zh-TW" dirty="0"/>
              <a:t>[1] = </a:t>
            </a:r>
            <a:r>
              <a:rPr lang="en-US" altLang="zh-TW" dirty="0" err="1"/>
              <a:t>pCnf</a:t>
            </a:r>
            <a:r>
              <a:rPr lang="en-US" altLang="zh-TW" dirty="0"/>
              <a:t>-&gt;</a:t>
            </a:r>
            <a:r>
              <a:rPr lang="en-US" altLang="zh-TW" dirty="0" err="1"/>
              <a:t>pVarNums</a:t>
            </a:r>
            <a:r>
              <a:rPr lang="en-US" altLang="zh-TW" dirty="0"/>
              <a:t>[ Aig_ObjFanin1(</a:t>
            </a:r>
            <a:r>
              <a:rPr lang="en-US" altLang="zh-TW" dirty="0" err="1"/>
              <a:t>pObj</a:t>
            </a:r>
            <a:r>
              <a:rPr lang="en-US" altLang="zh-TW" dirty="0"/>
              <a:t>)-&gt;Id ];</a:t>
            </a:r>
          </a:p>
          <a:p>
            <a:pPr marL="0" indent="0">
              <a:buNone/>
            </a:pPr>
            <a:r>
              <a:rPr lang="en-US" altLang="zh-TW" dirty="0"/>
              <a:t>        // positive phase</a:t>
            </a:r>
          </a:p>
          <a:p>
            <a:pPr marL="0" indent="0">
              <a:buNone/>
            </a:pPr>
            <a:r>
              <a:rPr lang="en-US" altLang="zh-TW" dirty="0"/>
              <a:t>        *</a:t>
            </a:r>
            <a:r>
              <a:rPr lang="en-US" altLang="zh-TW" dirty="0" err="1"/>
              <a:t>pClas</a:t>
            </a:r>
            <a:r>
              <a:rPr lang="en-US" altLang="zh-TW" dirty="0"/>
              <a:t>++ = </a:t>
            </a:r>
            <a:r>
              <a:rPr lang="en-US" altLang="zh-TW" dirty="0" err="1"/>
              <a:t>pLits</a:t>
            </a:r>
            <a:r>
              <a:rPr lang="en-US" altLang="zh-TW" dirty="0"/>
              <a:t>;</a:t>
            </a:r>
          </a:p>
          <a:p>
            <a:pPr marL="0" indent="0">
              <a:buNone/>
            </a:pPr>
            <a:r>
              <a:rPr lang="en-US" altLang="zh-TW" dirty="0"/>
              <a:t>        *</a:t>
            </a:r>
            <a:r>
              <a:rPr lang="en-US" altLang="zh-TW" dirty="0" err="1"/>
              <a:t>pLits</a:t>
            </a:r>
            <a:r>
              <a:rPr lang="en-US" altLang="zh-TW" dirty="0"/>
              <a:t>++ = 2 * </a:t>
            </a:r>
            <a:r>
              <a:rPr lang="en-US" altLang="zh-TW" dirty="0" err="1"/>
              <a:t>OutVar</a:t>
            </a:r>
            <a:r>
              <a:rPr lang="en-US" altLang="zh-TW" dirty="0"/>
              <a:t>; </a:t>
            </a:r>
          </a:p>
          <a:p>
            <a:pPr marL="0" indent="0">
              <a:buNone/>
            </a:pPr>
            <a:r>
              <a:rPr lang="en-US" altLang="zh-TW" dirty="0"/>
              <a:t>        *</a:t>
            </a:r>
            <a:r>
              <a:rPr lang="en-US" altLang="zh-TW" dirty="0" err="1"/>
              <a:t>pLits</a:t>
            </a:r>
            <a:r>
              <a:rPr lang="en-US" altLang="zh-TW" dirty="0"/>
              <a:t>++ = 2 * </a:t>
            </a:r>
            <a:r>
              <a:rPr lang="en-US" altLang="zh-TW" dirty="0" err="1"/>
              <a:t>pVars</a:t>
            </a:r>
            <a:r>
              <a:rPr lang="en-US" altLang="zh-TW" dirty="0"/>
              <a:t>[0] + !Aig_ObjFaninC0(</a:t>
            </a:r>
            <a:r>
              <a:rPr lang="en-US" altLang="zh-TW" dirty="0" err="1"/>
              <a:t>pObj</a:t>
            </a:r>
            <a:r>
              <a:rPr lang="en-US" altLang="zh-TW" dirty="0"/>
              <a:t>); </a:t>
            </a:r>
          </a:p>
          <a:p>
            <a:pPr marL="0" indent="0">
              <a:buNone/>
            </a:pPr>
            <a:r>
              <a:rPr lang="en-US" altLang="zh-TW" dirty="0"/>
              <a:t>        *</a:t>
            </a:r>
            <a:r>
              <a:rPr lang="en-US" altLang="zh-TW" dirty="0" err="1"/>
              <a:t>pLits</a:t>
            </a:r>
            <a:r>
              <a:rPr lang="en-US" altLang="zh-TW" dirty="0"/>
              <a:t>++ = 2 * </a:t>
            </a:r>
            <a:r>
              <a:rPr lang="en-US" altLang="zh-TW" dirty="0" err="1"/>
              <a:t>pVars</a:t>
            </a:r>
            <a:r>
              <a:rPr lang="en-US" altLang="zh-TW" dirty="0"/>
              <a:t>[1] + !Aig_ObjFaninC1(</a:t>
            </a:r>
            <a:r>
              <a:rPr lang="en-US" altLang="zh-TW" dirty="0" err="1"/>
              <a:t>pObj</a:t>
            </a:r>
            <a:r>
              <a:rPr lang="en-US" altLang="zh-TW" dirty="0"/>
              <a:t>); </a:t>
            </a:r>
          </a:p>
          <a:p>
            <a:pPr marL="0" indent="0">
              <a:buNone/>
            </a:pPr>
            <a:r>
              <a:rPr lang="en-US" altLang="zh-TW" dirty="0"/>
              <a:t>        // negative phase</a:t>
            </a:r>
          </a:p>
          <a:p>
            <a:pPr marL="0" indent="0">
              <a:buNone/>
            </a:pPr>
            <a:r>
              <a:rPr lang="en-US" altLang="zh-TW" dirty="0"/>
              <a:t>        *</a:t>
            </a:r>
            <a:r>
              <a:rPr lang="en-US" altLang="zh-TW" dirty="0" err="1"/>
              <a:t>pClas</a:t>
            </a:r>
            <a:r>
              <a:rPr lang="en-US" altLang="zh-TW" dirty="0"/>
              <a:t>++ = </a:t>
            </a:r>
            <a:r>
              <a:rPr lang="en-US" altLang="zh-TW" dirty="0" err="1"/>
              <a:t>pLits</a:t>
            </a:r>
            <a:r>
              <a:rPr lang="en-US" altLang="zh-TW" dirty="0"/>
              <a:t>;</a:t>
            </a:r>
          </a:p>
          <a:p>
            <a:pPr marL="0" indent="0">
              <a:buNone/>
            </a:pPr>
            <a:r>
              <a:rPr lang="en-US" altLang="zh-TW" dirty="0"/>
              <a:t>        *</a:t>
            </a:r>
            <a:r>
              <a:rPr lang="en-US" altLang="zh-TW" dirty="0" err="1"/>
              <a:t>pLits</a:t>
            </a:r>
            <a:r>
              <a:rPr lang="en-US" altLang="zh-TW" dirty="0"/>
              <a:t>++ = 2 * </a:t>
            </a:r>
            <a:r>
              <a:rPr lang="en-US" altLang="zh-TW" dirty="0" err="1"/>
              <a:t>OutVar</a:t>
            </a:r>
            <a:r>
              <a:rPr lang="en-US" altLang="zh-TW" dirty="0"/>
              <a:t> + 1; </a:t>
            </a:r>
          </a:p>
          <a:p>
            <a:pPr marL="0" indent="0">
              <a:buNone/>
            </a:pPr>
            <a:r>
              <a:rPr lang="en-US" altLang="zh-TW" dirty="0"/>
              <a:t>        *</a:t>
            </a:r>
            <a:r>
              <a:rPr lang="en-US" altLang="zh-TW" dirty="0" err="1"/>
              <a:t>pLits</a:t>
            </a:r>
            <a:r>
              <a:rPr lang="en-US" altLang="zh-TW" dirty="0"/>
              <a:t>++ = 2 * </a:t>
            </a:r>
            <a:r>
              <a:rPr lang="en-US" altLang="zh-TW" dirty="0" err="1"/>
              <a:t>pVars</a:t>
            </a:r>
            <a:r>
              <a:rPr lang="en-US" altLang="zh-TW" dirty="0"/>
              <a:t>[0] + Aig_ObjFaninC0(</a:t>
            </a:r>
            <a:r>
              <a:rPr lang="en-US" altLang="zh-TW" dirty="0" err="1"/>
              <a:t>pObj</a:t>
            </a:r>
            <a:r>
              <a:rPr lang="en-US" altLang="zh-TW" dirty="0"/>
              <a:t>); </a:t>
            </a:r>
          </a:p>
          <a:p>
            <a:pPr marL="0" indent="0">
              <a:buNone/>
            </a:pPr>
            <a:r>
              <a:rPr lang="en-US" altLang="zh-TW" dirty="0"/>
              <a:t>        *</a:t>
            </a:r>
            <a:r>
              <a:rPr lang="en-US" altLang="zh-TW" dirty="0" err="1"/>
              <a:t>pClas</a:t>
            </a:r>
            <a:r>
              <a:rPr lang="en-US" altLang="zh-TW" dirty="0"/>
              <a:t>++ = </a:t>
            </a:r>
            <a:r>
              <a:rPr lang="en-US" altLang="zh-TW" dirty="0" err="1"/>
              <a:t>pLits</a:t>
            </a:r>
            <a:r>
              <a:rPr lang="en-US" altLang="zh-TW" dirty="0"/>
              <a:t>;</a:t>
            </a:r>
          </a:p>
          <a:p>
            <a:pPr marL="0" indent="0">
              <a:buNone/>
            </a:pPr>
            <a:r>
              <a:rPr lang="en-US" altLang="zh-TW" dirty="0"/>
              <a:t>        *</a:t>
            </a:r>
            <a:r>
              <a:rPr lang="en-US" altLang="zh-TW" dirty="0" err="1"/>
              <a:t>pLits</a:t>
            </a:r>
            <a:r>
              <a:rPr lang="en-US" altLang="zh-TW" dirty="0"/>
              <a:t>++ = 2 * </a:t>
            </a:r>
            <a:r>
              <a:rPr lang="en-US" altLang="zh-TW" dirty="0" err="1"/>
              <a:t>OutVar</a:t>
            </a:r>
            <a:r>
              <a:rPr lang="en-US" altLang="zh-TW" dirty="0"/>
              <a:t> + 1; </a:t>
            </a:r>
          </a:p>
          <a:p>
            <a:pPr marL="0" indent="0">
              <a:buNone/>
            </a:pPr>
            <a:r>
              <a:rPr lang="en-US" altLang="zh-TW" dirty="0"/>
              <a:t>        *</a:t>
            </a:r>
            <a:r>
              <a:rPr lang="en-US" altLang="zh-TW" dirty="0" err="1"/>
              <a:t>pLits</a:t>
            </a:r>
            <a:r>
              <a:rPr lang="en-US" altLang="zh-TW" dirty="0"/>
              <a:t>++ = 2 * </a:t>
            </a:r>
            <a:r>
              <a:rPr lang="en-US" altLang="zh-TW" dirty="0" err="1"/>
              <a:t>pVars</a:t>
            </a:r>
            <a:r>
              <a:rPr lang="en-US" altLang="zh-TW" dirty="0"/>
              <a:t>[1] + Aig_ObjFaninC1(</a:t>
            </a:r>
            <a:r>
              <a:rPr lang="en-US" altLang="zh-TW" dirty="0" err="1"/>
              <a:t>pObj</a:t>
            </a:r>
            <a:r>
              <a:rPr lang="en-US" altLang="zh-TW" dirty="0"/>
              <a:t>); </a:t>
            </a:r>
          </a:p>
          <a:p>
            <a:pPr marL="0" indent="0">
              <a:buNone/>
            </a:pPr>
            <a:r>
              <a:rPr lang="en-US" altLang="zh-TW" dirty="0" smtClean="0"/>
              <a:t>}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34</a:t>
            </a:fld>
            <a:endParaRPr lang="zh-TW" altLang="en-US"/>
          </a:p>
        </p:txBody>
      </p:sp>
      <p:grpSp>
        <p:nvGrpSpPr>
          <p:cNvPr id="6" name="群組 5"/>
          <p:cNvGrpSpPr/>
          <p:nvPr/>
        </p:nvGrpSpPr>
        <p:grpSpPr>
          <a:xfrm>
            <a:off x="5010141" y="3861048"/>
            <a:ext cx="3356311" cy="1457891"/>
            <a:chOff x="5292080" y="2187133"/>
            <a:chExt cx="3356311" cy="1457891"/>
          </a:xfrm>
        </p:grpSpPr>
        <p:sp>
          <p:nvSpPr>
            <p:cNvPr id="7" name="矩形 6"/>
            <p:cNvSpPr/>
            <p:nvPr/>
          </p:nvSpPr>
          <p:spPr>
            <a:xfrm>
              <a:off x="5805491" y="3356992"/>
              <a:ext cx="28803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6099760" y="3356992"/>
              <a:ext cx="28803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6394029" y="3356992"/>
              <a:ext cx="28803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6688297" y="3356992"/>
              <a:ext cx="288032" cy="288032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1" name="橢圓 10"/>
            <p:cNvSpPr/>
            <p:nvPr/>
          </p:nvSpPr>
          <p:spPr>
            <a:xfrm>
              <a:off x="5292080" y="3501008"/>
              <a:ext cx="72008" cy="7200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2" name="橢圓 11"/>
            <p:cNvSpPr/>
            <p:nvPr/>
          </p:nvSpPr>
          <p:spPr>
            <a:xfrm>
              <a:off x="5444480" y="3501008"/>
              <a:ext cx="72008" cy="7200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3" name="橢圓 12"/>
            <p:cNvSpPr/>
            <p:nvPr/>
          </p:nvSpPr>
          <p:spPr>
            <a:xfrm>
              <a:off x="5580112" y="3501008"/>
              <a:ext cx="72008" cy="72008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4" name="直線圖說文字 2 13"/>
            <p:cNvSpPr/>
            <p:nvPr/>
          </p:nvSpPr>
          <p:spPr>
            <a:xfrm>
              <a:off x="7380312" y="2801831"/>
              <a:ext cx="1268079" cy="504056"/>
            </a:xfrm>
            <a:prstGeom prst="borderCallout2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2000" dirty="0" smtClean="0"/>
                <a:t>sign</a:t>
              </a:r>
              <a:endParaRPr lang="zh-TW" altLang="en-US" sz="2000" dirty="0"/>
            </a:p>
          </p:txBody>
        </p:sp>
        <p:sp>
          <p:nvSpPr>
            <p:cNvPr id="15" name="左大括弧 14"/>
            <p:cNvSpPr/>
            <p:nvPr/>
          </p:nvSpPr>
          <p:spPr>
            <a:xfrm rot="5400000">
              <a:off x="5911944" y="2542007"/>
              <a:ext cx="144016" cy="1383744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6" name="直線圖說文字 2 15"/>
            <p:cNvSpPr/>
            <p:nvPr/>
          </p:nvSpPr>
          <p:spPr>
            <a:xfrm>
              <a:off x="6538045" y="2187133"/>
              <a:ext cx="1706363" cy="504056"/>
            </a:xfrm>
            <a:prstGeom prst="borderCallout2">
              <a:avLst>
                <a:gd name="adj1" fmla="val 18750"/>
                <a:gd name="adj2" fmla="val -8333"/>
                <a:gd name="adj3" fmla="val 18750"/>
                <a:gd name="adj4" fmla="val -16667"/>
                <a:gd name="adj5" fmla="val 192184"/>
                <a:gd name="adj6" fmla="val -32452"/>
              </a:avLst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TW" sz="2000" dirty="0" smtClean="0"/>
                <a:t>Var. number</a:t>
              </a:r>
              <a:endParaRPr lang="zh-TW" alt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245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Incremental SAT-Solving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US" altLang="zh-TW" dirty="0" err="1"/>
              <a:t>pCtrl</a:t>
            </a:r>
            <a:r>
              <a:rPr lang="en-US" altLang="zh-TW" dirty="0"/>
              <a:t> = ABC_ALLOC( lit , </a:t>
            </a:r>
            <a:r>
              <a:rPr lang="en-US" altLang="zh-TW" dirty="0" err="1"/>
              <a:t>nProblem</a:t>
            </a:r>
            <a:r>
              <a:rPr lang="en-US" altLang="zh-TW" dirty="0"/>
              <a:t> + 1);</a:t>
            </a:r>
          </a:p>
          <a:p>
            <a:pPr marL="0" indent="0">
              <a:buNone/>
            </a:pPr>
            <a:r>
              <a:rPr lang="en-US" altLang="zh-TW" dirty="0" err="1" smtClean="0"/>
              <a:t>nTotalSymm_Po</a:t>
            </a:r>
            <a:r>
              <a:rPr lang="en-US" altLang="zh-TW" dirty="0" smtClean="0"/>
              <a:t> </a:t>
            </a:r>
            <a:r>
              <a:rPr lang="en-US" altLang="zh-TW" dirty="0"/>
              <a:t>= 0;</a:t>
            </a:r>
          </a:p>
          <a:p>
            <a:pPr marL="0" indent="0">
              <a:buNone/>
            </a:pPr>
            <a:r>
              <a:rPr lang="en-US" altLang="zh-TW" dirty="0" smtClean="0"/>
              <a:t>for</a:t>
            </a:r>
            <a:r>
              <a:rPr lang="en-US" altLang="zh-TW" dirty="0"/>
              <a:t>( </a:t>
            </a:r>
            <a:r>
              <a:rPr lang="en-US" altLang="zh-TW" dirty="0" err="1"/>
              <a:t>iProblem</a:t>
            </a:r>
            <a:r>
              <a:rPr lang="en-US" altLang="zh-TW" dirty="0"/>
              <a:t> = 0 ; </a:t>
            </a:r>
            <a:r>
              <a:rPr lang="en-US" altLang="zh-TW" dirty="0" err="1"/>
              <a:t>iProblem</a:t>
            </a:r>
            <a:r>
              <a:rPr lang="en-US" altLang="zh-TW" dirty="0"/>
              <a:t> &lt; </a:t>
            </a:r>
            <a:r>
              <a:rPr lang="en-US" altLang="zh-TW" dirty="0" err="1"/>
              <a:t>nProblem</a:t>
            </a:r>
            <a:r>
              <a:rPr lang="en-US" altLang="zh-TW" dirty="0"/>
              <a:t> ; </a:t>
            </a:r>
            <a:r>
              <a:rPr lang="en-US" altLang="zh-TW" dirty="0" err="1"/>
              <a:t>iProblem</a:t>
            </a:r>
            <a:r>
              <a:rPr lang="en-US" altLang="zh-TW" dirty="0" smtClean="0"/>
              <a:t>++) {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dirty="0" smtClean="0"/>
              <a:t>	for</a:t>
            </a:r>
            <a:r>
              <a:rPr lang="en-US" altLang="zh-TW" dirty="0"/>
              <a:t>( m = 0 ; m &lt; </a:t>
            </a:r>
            <a:r>
              <a:rPr lang="en-US" altLang="zh-TW" dirty="0" err="1"/>
              <a:t>nProblem</a:t>
            </a:r>
            <a:r>
              <a:rPr lang="en-US" altLang="zh-TW" dirty="0"/>
              <a:t> ; m++ </a:t>
            </a:r>
            <a:r>
              <a:rPr lang="en-US" altLang="zh-TW" dirty="0" smtClean="0"/>
              <a:t>) {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dirty="0" smtClean="0"/>
              <a:t>		if</a:t>
            </a:r>
            <a:r>
              <a:rPr lang="en-US" altLang="zh-TW" dirty="0"/>
              <a:t>( m == </a:t>
            </a:r>
            <a:r>
              <a:rPr lang="en-US" altLang="zh-TW" dirty="0" err="1"/>
              <a:t>iProblem</a:t>
            </a:r>
            <a:r>
              <a:rPr lang="en-US" altLang="zh-TW" dirty="0"/>
              <a:t> </a:t>
            </a:r>
            <a:r>
              <a:rPr lang="en-US" altLang="zh-TW" dirty="0" smtClean="0"/>
              <a:t>){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dirty="0" smtClean="0"/>
              <a:t>			</a:t>
            </a:r>
            <a:r>
              <a:rPr lang="en-US" altLang="zh-TW" dirty="0" err="1" smtClean="0"/>
              <a:t>pCtrl</a:t>
            </a:r>
            <a:r>
              <a:rPr lang="en-US" altLang="zh-TW" dirty="0" smtClean="0"/>
              <a:t>[m</a:t>
            </a:r>
            <a:r>
              <a:rPr lang="en-US" altLang="zh-TW" dirty="0"/>
              <a:t>] = </a:t>
            </a:r>
            <a:r>
              <a:rPr lang="en-US" altLang="zh-TW" dirty="0" err="1"/>
              <a:t>lit_read</a:t>
            </a:r>
            <a:r>
              <a:rPr lang="en-US" altLang="zh-TW" dirty="0"/>
              <a:t>((-1) * (</a:t>
            </a:r>
            <a:r>
              <a:rPr lang="en-US" altLang="zh-TW" dirty="0" err="1"/>
              <a:t>pCnf</a:t>
            </a:r>
            <a:r>
              <a:rPr lang="en-US" altLang="zh-TW" dirty="0"/>
              <a:t>-&gt;</a:t>
            </a:r>
            <a:r>
              <a:rPr lang="en-US" altLang="zh-TW" dirty="0" err="1"/>
              <a:t>pVarNums</a:t>
            </a:r>
            <a:r>
              <a:rPr lang="en-US" altLang="zh-TW" dirty="0"/>
              <a:t>[ </a:t>
            </a:r>
            <a:r>
              <a:rPr lang="en-US" altLang="zh-TW" dirty="0" err="1"/>
              <a:t>CtrlVar</a:t>
            </a:r>
            <a:r>
              <a:rPr lang="en-US" altLang="zh-TW" dirty="0"/>
              <a:t>[m] ] + 1));</a:t>
            </a:r>
          </a:p>
          <a:p>
            <a:pPr marL="0" indent="0">
              <a:buNone/>
            </a:pPr>
            <a:r>
              <a:rPr lang="en-US" altLang="zh-TW" dirty="0"/>
              <a:t>		</a:t>
            </a:r>
            <a:r>
              <a:rPr lang="en-US" altLang="zh-TW" dirty="0" smtClean="0"/>
              <a:t>}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dirty="0"/>
              <a:t>		</a:t>
            </a:r>
            <a:r>
              <a:rPr lang="en-US" altLang="zh-TW" dirty="0" smtClean="0"/>
              <a:t>else {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dirty="0"/>
              <a:t>			</a:t>
            </a:r>
            <a:r>
              <a:rPr lang="en-US" altLang="zh-TW" dirty="0" err="1" smtClean="0"/>
              <a:t>pCtrl</a:t>
            </a:r>
            <a:r>
              <a:rPr lang="en-US" altLang="zh-TW" dirty="0" smtClean="0"/>
              <a:t>[m</a:t>
            </a:r>
            <a:r>
              <a:rPr lang="en-US" altLang="zh-TW" dirty="0"/>
              <a:t>] = </a:t>
            </a:r>
            <a:r>
              <a:rPr lang="en-US" altLang="zh-TW" dirty="0" err="1"/>
              <a:t>lit_read</a:t>
            </a:r>
            <a:r>
              <a:rPr lang="en-US" altLang="zh-TW" dirty="0"/>
              <a:t>((</a:t>
            </a:r>
            <a:r>
              <a:rPr lang="en-US" altLang="zh-TW" dirty="0" err="1"/>
              <a:t>pCnf</a:t>
            </a:r>
            <a:r>
              <a:rPr lang="en-US" altLang="zh-TW" dirty="0"/>
              <a:t>-&gt;</a:t>
            </a:r>
            <a:r>
              <a:rPr lang="en-US" altLang="zh-TW" dirty="0" err="1"/>
              <a:t>pVarNums</a:t>
            </a:r>
            <a:r>
              <a:rPr lang="en-US" altLang="zh-TW" dirty="0"/>
              <a:t>[ </a:t>
            </a:r>
            <a:r>
              <a:rPr lang="en-US" altLang="zh-TW" dirty="0" err="1"/>
              <a:t>CtrlVar</a:t>
            </a:r>
            <a:r>
              <a:rPr lang="en-US" altLang="zh-TW" dirty="0"/>
              <a:t>[m] ] + 1));</a:t>
            </a:r>
          </a:p>
          <a:p>
            <a:pPr marL="0" indent="0">
              <a:buNone/>
            </a:pPr>
            <a:r>
              <a:rPr lang="en-US" altLang="zh-TW" dirty="0"/>
              <a:t>		</a:t>
            </a:r>
            <a:r>
              <a:rPr lang="en-US" altLang="zh-TW" dirty="0" smtClean="0"/>
              <a:t>}</a:t>
            </a:r>
            <a:endParaRPr lang="en-US" altLang="zh-TW" dirty="0"/>
          </a:p>
          <a:p>
            <a:pPr marL="0" indent="0">
              <a:buNone/>
            </a:pPr>
            <a:r>
              <a:rPr lang="en-US" altLang="zh-TW" dirty="0"/>
              <a:t>	</a:t>
            </a:r>
            <a:r>
              <a:rPr lang="en-US" altLang="zh-TW" dirty="0" smtClean="0"/>
              <a:t>}</a:t>
            </a:r>
            <a:endParaRPr lang="en-US" altLang="zh-TW" dirty="0"/>
          </a:p>
          <a:p>
            <a:pPr marL="0" indent="0">
              <a:buNone/>
            </a:pPr>
            <a:endParaRPr lang="en-US" altLang="zh-TW" dirty="0"/>
          </a:p>
          <a:p>
            <a:pPr marL="0" indent="0">
              <a:buNone/>
            </a:pPr>
            <a:r>
              <a:rPr lang="en-US" altLang="zh-TW" dirty="0"/>
              <a:t>	</a:t>
            </a:r>
            <a:r>
              <a:rPr lang="en-US" altLang="zh-TW" dirty="0" err="1" smtClean="0"/>
              <a:t>pSat</a:t>
            </a:r>
            <a:r>
              <a:rPr lang="en-US" altLang="zh-TW" dirty="0" smtClean="0"/>
              <a:t> </a:t>
            </a:r>
            <a:r>
              <a:rPr lang="en-US" altLang="zh-TW" dirty="0"/>
              <a:t>= (</a:t>
            </a:r>
            <a:r>
              <a:rPr lang="en-US" altLang="zh-TW" dirty="0" err="1"/>
              <a:t>sat_solver</a:t>
            </a:r>
            <a:r>
              <a:rPr lang="en-US" altLang="zh-TW" dirty="0"/>
              <a:t> *)</a:t>
            </a:r>
            <a:r>
              <a:rPr lang="en-US" altLang="zh-TW" dirty="0" err="1"/>
              <a:t>Cnf_DataWriteIntoSolver</a:t>
            </a:r>
            <a:r>
              <a:rPr lang="en-US" altLang="zh-TW" dirty="0"/>
              <a:t>( </a:t>
            </a:r>
            <a:r>
              <a:rPr lang="en-US" altLang="zh-TW" dirty="0" err="1"/>
              <a:t>pCnf</a:t>
            </a:r>
            <a:r>
              <a:rPr lang="en-US" altLang="zh-TW" dirty="0"/>
              <a:t>, 1, 0);</a:t>
            </a:r>
          </a:p>
          <a:p>
            <a:pPr marL="0" indent="0">
              <a:buNone/>
            </a:pPr>
            <a:r>
              <a:rPr lang="en-US" altLang="zh-TW" dirty="0"/>
              <a:t>	</a:t>
            </a:r>
            <a:r>
              <a:rPr lang="en-US" altLang="zh-TW" dirty="0" smtClean="0"/>
              <a:t>if</a:t>
            </a:r>
            <a:r>
              <a:rPr lang="en-US" altLang="zh-TW" dirty="0"/>
              <a:t>( </a:t>
            </a:r>
            <a:r>
              <a:rPr lang="en-US" altLang="zh-TW" dirty="0" err="1"/>
              <a:t>pSat</a:t>
            </a:r>
            <a:r>
              <a:rPr lang="en-US" altLang="zh-TW" dirty="0"/>
              <a:t> == NULL ) </a:t>
            </a:r>
            <a:r>
              <a:rPr lang="en-US" altLang="zh-TW" dirty="0" err="1"/>
              <a:t>printf</a:t>
            </a:r>
            <a:r>
              <a:rPr lang="en-US" altLang="zh-TW" dirty="0"/>
              <a:t>("WARNING SAT SOLVER IS NULL!\n");</a:t>
            </a:r>
          </a:p>
          <a:p>
            <a:pPr marL="0" indent="0">
              <a:buNone/>
            </a:pPr>
            <a:r>
              <a:rPr lang="en-US" altLang="zh-TW" dirty="0"/>
              <a:t>	</a:t>
            </a:r>
            <a:r>
              <a:rPr lang="en-US" altLang="zh-TW" dirty="0" smtClean="0"/>
              <a:t>stats </a:t>
            </a:r>
            <a:r>
              <a:rPr lang="en-US" altLang="zh-TW" dirty="0"/>
              <a:t>= </a:t>
            </a:r>
            <a:r>
              <a:rPr lang="en-US" altLang="zh-TW" dirty="0" err="1"/>
              <a:t>sat_solver_solve</a:t>
            </a:r>
            <a:r>
              <a:rPr lang="en-US" altLang="zh-TW" dirty="0"/>
              <a:t>(</a:t>
            </a:r>
            <a:r>
              <a:rPr lang="en-US" altLang="zh-TW" dirty="0" err="1"/>
              <a:t>pSat</a:t>
            </a:r>
            <a:r>
              <a:rPr lang="en-US" altLang="zh-TW" dirty="0"/>
              <a:t>, &amp;</a:t>
            </a:r>
            <a:r>
              <a:rPr lang="en-US" altLang="zh-TW" dirty="0" err="1"/>
              <a:t>pCtrl</a:t>
            </a:r>
            <a:r>
              <a:rPr lang="en-US" altLang="zh-TW" dirty="0"/>
              <a:t>[0], &amp;</a:t>
            </a:r>
            <a:r>
              <a:rPr lang="en-US" altLang="zh-TW" dirty="0" err="1"/>
              <a:t>pCtrl</a:t>
            </a:r>
            <a:r>
              <a:rPr lang="en-US" altLang="zh-TW" dirty="0"/>
              <a:t>[</a:t>
            </a:r>
            <a:r>
              <a:rPr lang="en-US" altLang="zh-TW" dirty="0" err="1"/>
              <a:t>nProblem</a:t>
            </a:r>
            <a:r>
              <a:rPr lang="en-US" altLang="zh-TW" dirty="0"/>
              <a:t>], 10000000, 10000000, 0, 0);</a:t>
            </a:r>
          </a:p>
          <a:p>
            <a:pPr marL="0" indent="0">
              <a:buNone/>
            </a:pPr>
            <a:r>
              <a:rPr lang="en-US" altLang="zh-TW" dirty="0"/>
              <a:t>	</a:t>
            </a:r>
            <a:r>
              <a:rPr lang="en-US" altLang="zh-TW" dirty="0" smtClean="0"/>
              <a:t>if</a:t>
            </a:r>
            <a:r>
              <a:rPr lang="en-US" altLang="zh-TW" dirty="0"/>
              <a:t>( stats == </a:t>
            </a:r>
            <a:r>
              <a:rPr lang="en-US" altLang="zh-TW" dirty="0" err="1"/>
              <a:t>l_False</a:t>
            </a:r>
            <a:r>
              <a:rPr lang="en-US" altLang="zh-TW" dirty="0"/>
              <a:t> ) </a:t>
            </a:r>
            <a:r>
              <a:rPr lang="en-US" altLang="zh-TW" dirty="0" err="1"/>
              <a:t>nTotalSymm_Po</a:t>
            </a:r>
            <a:r>
              <a:rPr lang="en-US" altLang="zh-TW" dirty="0"/>
              <a:t>++;</a:t>
            </a:r>
          </a:p>
          <a:p>
            <a:pPr marL="0" indent="0">
              <a:buNone/>
            </a:pPr>
            <a:r>
              <a:rPr lang="en-US" altLang="zh-TW" dirty="0" smtClean="0"/>
              <a:t>}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TW" smtClean="0"/>
              <a:t>2013/6/7</a:t>
            </a:r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35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0972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寫生畫板</Template>
  <TotalTime>2503</TotalTime>
  <Words>938</Words>
  <Application>Microsoft Office PowerPoint</Application>
  <PresentationFormat>如螢幕大小 (4:3)</PresentationFormat>
  <Paragraphs>335</Paragraphs>
  <Slides>35</Slides>
  <Notes>4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35</vt:i4>
      </vt:variant>
    </vt:vector>
  </HeadingPairs>
  <TitlesOfParts>
    <vt:vector size="36" baseType="lpstr">
      <vt:lpstr>Sketchbook</vt:lpstr>
      <vt:lpstr>Introduction to ABC</vt:lpstr>
      <vt:lpstr>Outline</vt:lpstr>
      <vt:lpstr>Introduction</vt:lpstr>
      <vt:lpstr>Growing?</vt:lpstr>
      <vt:lpstr>Basic Data Structure</vt:lpstr>
      <vt:lpstr>Netlist</vt:lpstr>
      <vt:lpstr>Logic Network</vt:lpstr>
      <vt:lpstr>AIG</vt:lpstr>
      <vt:lpstr>Logic Network vs. AIG</vt:lpstr>
      <vt:lpstr>Command Summary</vt:lpstr>
      <vt:lpstr>Command Summary -- Read</vt:lpstr>
      <vt:lpstr>Blif File Sample</vt:lpstr>
      <vt:lpstr>Command Summary --  Print</vt:lpstr>
      <vt:lpstr>Command Summary --  Print</vt:lpstr>
      <vt:lpstr>Command Summary --  Print</vt:lpstr>
      <vt:lpstr>Command Summary --  Comb. Synthesis</vt:lpstr>
      <vt:lpstr>Command Summary --  Comb. Synthesis</vt:lpstr>
      <vt:lpstr>Command Summary -- Verification</vt:lpstr>
      <vt:lpstr>Command Summary -- Show</vt:lpstr>
      <vt:lpstr>Command Summary -- Show</vt:lpstr>
      <vt:lpstr>Command Summary --   Tech. Mapping</vt:lpstr>
      <vt:lpstr>Command Summary --   Tech. Mapping</vt:lpstr>
      <vt:lpstr>Customize ABC</vt:lpstr>
      <vt:lpstr>Customize ABC</vt:lpstr>
      <vt:lpstr>Customize ABC: Step1</vt:lpstr>
      <vt:lpstr>Customize ABC: Step2</vt:lpstr>
      <vt:lpstr>Customize ABC: Step3</vt:lpstr>
      <vt:lpstr>Customize ABC: Finish</vt:lpstr>
      <vt:lpstr>Case Study: print_symmetry</vt:lpstr>
      <vt:lpstr>Basic Structure</vt:lpstr>
      <vt:lpstr>Construct AIG Circuit</vt:lpstr>
      <vt:lpstr>Initialize CNF Manager</vt:lpstr>
      <vt:lpstr>Assign Variable</vt:lpstr>
      <vt:lpstr>Add Clauses of Nodes(ANDs)</vt:lpstr>
      <vt:lpstr>Incremental SAT-Solving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ABC</dc:title>
  <dc:creator>sozn</dc:creator>
  <cp:lastModifiedBy>user</cp:lastModifiedBy>
  <cp:revision>60</cp:revision>
  <dcterms:created xsi:type="dcterms:W3CDTF">2013-05-27T13:20:28Z</dcterms:created>
  <dcterms:modified xsi:type="dcterms:W3CDTF">2013-06-07T00:37:18Z</dcterms:modified>
</cp:coreProperties>
</file>