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843" r:id="rId2"/>
    <p:sldId id="845" r:id="rId3"/>
    <p:sldId id="846" r:id="rId4"/>
    <p:sldId id="853" r:id="rId5"/>
    <p:sldId id="848" r:id="rId6"/>
    <p:sldId id="854" r:id="rId7"/>
  </p:sldIdLst>
  <p:sldSz cx="9144000" cy="6858000" type="screen4x3"/>
  <p:notesSz cx="6794500" cy="9906000"/>
  <p:custDataLst>
    <p:tags r:id="rId10"/>
  </p:custDataLst>
  <p:defaultTextStyle>
    <a:defPPr>
      <a:defRPr lang="en-US"/>
    </a:defPPr>
    <a:lvl1pPr algn="r" rtl="0" eaLnBrk="0" fontAlgn="base" hangingPunct="0">
      <a:spcBef>
        <a:spcPct val="20000"/>
      </a:spcBef>
      <a:spcAft>
        <a:spcPct val="0"/>
      </a:spcAft>
      <a:buChar char="–"/>
      <a:defRPr sz="1600" kern="1200">
        <a:solidFill>
          <a:srgbClr val="3333FF"/>
        </a:solidFill>
        <a:latin typeface="Arial" charset="0"/>
        <a:ea typeface="+mn-ea"/>
        <a:cs typeface="+mn-cs"/>
      </a:defRPr>
    </a:lvl1pPr>
    <a:lvl2pPr marL="457200" algn="r" rtl="0" eaLnBrk="0" fontAlgn="base" hangingPunct="0">
      <a:spcBef>
        <a:spcPct val="20000"/>
      </a:spcBef>
      <a:spcAft>
        <a:spcPct val="0"/>
      </a:spcAft>
      <a:buChar char="–"/>
      <a:defRPr sz="1600" kern="1200">
        <a:solidFill>
          <a:srgbClr val="3333FF"/>
        </a:solidFill>
        <a:latin typeface="Arial" charset="0"/>
        <a:ea typeface="+mn-ea"/>
        <a:cs typeface="+mn-cs"/>
      </a:defRPr>
    </a:lvl2pPr>
    <a:lvl3pPr marL="914400" algn="r" rtl="0" eaLnBrk="0" fontAlgn="base" hangingPunct="0">
      <a:spcBef>
        <a:spcPct val="20000"/>
      </a:spcBef>
      <a:spcAft>
        <a:spcPct val="0"/>
      </a:spcAft>
      <a:buChar char="–"/>
      <a:defRPr sz="1600" kern="1200">
        <a:solidFill>
          <a:srgbClr val="3333FF"/>
        </a:solidFill>
        <a:latin typeface="Arial" charset="0"/>
        <a:ea typeface="+mn-ea"/>
        <a:cs typeface="+mn-cs"/>
      </a:defRPr>
    </a:lvl3pPr>
    <a:lvl4pPr marL="1371600" algn="r" rtl="0" eaLnBrk="0" fontAlgn="base" hangingPunct="0">
      <a:spcBef>
        <a:spcPct val="20000"/>
      </a:spcBef>
      <a:spcAft>
        <a:spcPct val="0"/>
      </a:spcAft>
      <a:buChar char="–"/>
      <a:defRPr sz="1600" kern="1200">
        <a:solidFill>
          <a:srgbClr val="3333FF"/>
        </a:solidFill>
        <a:latin typeface="Arial" charset="0"/>
        <a:ea typeface="+mn-ea"/>
        <a:cs typeface="+mn-cs"/>
      </a:defRPr>
    </a:lvl4pPr>
    <a:lvl5pPr marL="1828800" algn="r" rtl="0" eaLnBrk="0" fontAlgn="base" hangingPunct="0">
      <a:spcBef>
        <a:spcPct val="20000"/>
      </a:spcBef>
      <a:spcAft>
        <a:spcPct val="0"/>
      </a:spcAft>
      <a:buChar char="–"/>
      <a:defRPr sz="1600" kern="1200">
        <a:solidFill>
          <a:srgbClr val="3333FF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rgbClr val="3333FF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rgbClr val="3333FF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rgbClr val="3333FF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rgbClr val="3333FF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3300"/>
    <a:srgbClr val="FF0000"/>
    <a:srgbClr val="F8F8F8"/>
    <a:srgbClr val="FFFF00"/>
    <a:srgbClr val="0000FF"/>
    <a:srgbClr val="FFFF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32" autoAdjust="0"/>
    <p:restoredTop sz="94660" autoAdjust="0"/>
  </p:normalViewPr>
  <p:slideViewPr>
    <p:cSldViewPr>
      <p:cViewPr varScale="1">
        <p:scale>
          <a:sx n="81" d="100"/>
          <a:sy n="81" d="100"/>
        </p:scale>
        <p:origin x="-76" y="-2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3816"/>
    </p:cViewPr>
  </p:sorterViewPr>
  <p:notesViewPr>
    <p:cSldViewPr>
      <p:cViewPr>
        <p:scale>
          <a:sx n="100" d="100"/>
          <a:sy n="100" d="100"/>
        </p:scale>
        <p:origin x="-804" y="-72"/>
      </p:cViewPr>
      <p:guideLst>
        <p:guide orient="horz" pos="3117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211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68" tIns="46129" rIns="90668" bIns="46129" numCol="1" anchor="t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Helvetica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3813" y="0"/>
            <a:ext cx="29305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68" tIns="46129" rIns="90668" bIns="46129" numCol="1" anchor="t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Helvetica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7525"/>
            <a:ext cx="293211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68" tIns="46129" rIns="90668" bIns="46129" numCol="1" anchor="b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Helvetica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3813" y="9407525"/>
            <a:ext cx="29305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68" tIns="46129" rIns="90668" bIns="46129" numCol="1" anchor="b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Helvetica" pitchFamily="34" charset="0"/>
              </a:defRPr>
            </a:lvl1pPr>
          </a:lstStyle>
          <a:p>
            <a:fld id="{C0F14C10-D8AF-4E94-931E-19A3565EDA3B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82437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97" tIns="45998" rIns="91997" bIns="45998" numCol="1" anchor="t" anchorCtr="0" compatLnSpc="1">
            <a:prstTxWarp prst="textNoShape">
              <a:avLst/>
            </a:prstTxWarp>
          </a:bodyPr>
          <a:lstStyle>
            <a:lvl1pPr algn="l" defTabSz="92075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97" tIns="45998" rIns="91997" bIns="45998" numCol="1" anchor="t" anchorCtr="0" compatLnSpc="1">
            <a:prstTxWarp prst="textNoShape">
              <a:avLst/>
            </a:prstTxWarp>
          </a:bodyPr>
          <a:lstStyle>
            <a:lvl1pPr defTabSz="92075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41388" y="738188"/>
            <a:ext cx="4921250" cy="3690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678363"/>
            <a:ext cx="4984750" cy="451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97" tIns="45998" rIns="91997" bIns="459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97" tIns="45998" rIns="91997" bIns="45998" numCol="1" anchor="b" anchorCtr="0" compatLnSpc="1">
            <a:prstTxWarp prst="textNoShape">
              <a:avLst/>
            </a:prstTxWarp>
          </a:bodyPr>
          <a:lstStyle>
            <a:lvl1pPr algn="l" defTabSz="92075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97" tIns="45998" rIns="91997" bIns="45998" numCol="1" anchor="b" anchorCtr="0" compatLnSpc="1">
            <a:prstTxWarp prst="textNoShape">
              <a:avLst/>
            </a:prstTxWarp>
          </a:bodyPr>
          <a:lstStyle>
            <a:lvl1pPr defTabSz="920750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5F60E07C-59C8-434A-B118-E02950D0405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7608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514600" y="533400"/>
            <a:ext cx="4572000" cy="519113"/>
          </a:xfrm>
        </p:spPr>
        <p:txBody>
          <a:bodyPr/>
          <a:lstStyle>
            <a:lvl1pPr algn="ctr">
              <a:defRPr sz="2800" b="0">
                <a:latin typeface="Albertus Extra Bold" pitchFamily="34" charset="0"/>
              </a:defRPr>
            </a:lvl1pPr>
          </a:lstStyle>
          <a:p>
            <a:pPr lvl="0"/>
            <a:r>
              <a:rPr lang="en-US" altLang="zh-TW" noProof="0" smtClean="0"/>
              <a:t>Presentation Title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81400"/>
            <a:ext cx="5334000" cy="2133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rgbClr val="FFCC00"/>
                </a:solidFill>
              </a:defRPr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Feng-Li Lian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1/29/07 - </a:t>
            </a:r>
            <a:fld id="{8CCCCE57-C2ED-434D-AED2-B1A7BAC3E64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090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38950" y="76200"/>
            <a:ext cx="2228850" cy="58801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52400" y="76200"/>
            <a:ext cx="6534150" cy="58801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Feng-Li Lian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1/29/07 - </a:t>
            </a:r>
            <a:fld id="{4D58110E-97C5-4999-B260-0B392850D54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86827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Feng-Li Lian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1/29/07 - </a:t>
            </a:r>
            <a:fld id="{9DD7A60B-FFA3-405C-8AD3-5D0A511AB53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6348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Feng-Li Lian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1/29/07 - </a:t>
            </a:r>
            <a:fld id="{2AC5A2AB-5DE0-451B-A143-7450E70F8A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27792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914400"/>
            <a:ext cx="3892550" cy="504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54550" y="914400"/>
            <a:ext cx="3892550" cy="504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Feng-Li Lian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1/29/07 - </a:t>
            </a:r>
            <a:fld id="{F2BB92FC-6F34-4E0A-9DBA-23193119C9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1985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Feng-Li Lian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1/29/07 - </a:t>
            </a:r>
            <a:fld id="{EE09BA59-D6B0-4ECA-8891-37BC8D29C9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648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Feng-Li Lian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1/29/07 - </a:t>
            </a:r>
            <a:fld id="{5CCE9201-CD7E-4EE4-9471-C9DAD90A7D3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802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Feng-Li Lian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1/29/07 - </a:t>
            </a:r>
            <a:fld id="{4DF52D81-91AF-44F3-A7D7-B1CB5A4A7D9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65266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Feng-Li Lian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1/29/07 - </a:t>
            </a:r>
            <a:fld id="{55CBE2DD-3EB0-472C-9D41-0EE555EDC15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373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Feng-Li Lian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1/29/07 - </a:t>
            </a:r>
            <a:fld id="{2CD90D3A-7C54-4D34-A12D-1783D9E03D3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01508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Rectangle 48"/>
          <p:cNvSpPr>
            <a:spLocks noChangeArrowheads="1"/>
          </p:cNvSpPr>
          <p:nvPr userDrawn="1"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76200"/>
            <a:ext cx="891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6038" rIns="90488" bIns="4603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zh-TW" smtClean="0"/>
              <a:t>Master Title Style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14400"/>
            <a:ext cx="7937500" cy="504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6038" rIns="90488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FontTx/>
              <a:buNone/>
              <a:defRPr sz="1400">
                <a:solidFill>
                  <a:srgbClr val="0000FF"/>
                </a:solidFill>
                <a:ea typeface="新細明體" charset="-120"/>
              </a:defRPr>
            </a:lvl1pPr>
          </a:lstStyle>
          <a:p>
            <a:r>
              <a:rPr lang="en-US" altLang="zh-TW"/>
              <a:t>Feng-Li Lian</a:t>
            </a:r>
          </a:p>
        </p:txBody>
      </p:sp>
      <p:sp>
        <p:nvSpPr>
          <p:cNvPr id="1080" name="Rectangle 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400">
                <a:solidFill>
                  <a:srgbClr val="0000FF"/>
                </a:solidFill>
                <a:ea typeface="新細明體" charset="-120"/>
              </a:defRPr>
            </a:lvl1pPr>
          </a:lstStyle>
          <a:p>
            <a:r>
              <a:rPr lang="en-US" altLang="zh-TW"/>
              <a:t>1/29/07 - </a:t>
            </a:r>
            <a:fld id="{AF34E8E0-C80A-4704-9D00-3C402D18A4F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  <a:ea typeface="標楷體" pitchFamily="65" charset="-12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  <a:ea typeface="標楷體" pitchFamily="65" charset="-12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  <a:ea typeface="標楷體" pitchFamily="65" charset="-12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  <a:ea typeface="標楷體" pitchFamily="65" charset="-12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800">
          <a:solidFill>
            <a:srgbClr val="3333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400">
          <a:solidFill>
            <a:srgbClr val="3333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sz="2000">
          <a:solidFill>
            <a:srgbClr val="3333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&gt;"/>
        <a:defRPr sz="2000">
          <a:solidFill>
            <a:srgbClr val="3333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rgbClr val="3333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rgbClr val="3333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rgbClr val="3333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rgbClr val="3333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rgbClr val="3333FF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Feng-Li Lian</a:t>
            </a:r>
          </a:p>
        </p:txBody>
      </p:sp>
      <p:sp>
        <p:nvSpPr>
          <p:cNvPr id="7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1/29/07 - </a:t>
            </a:r>
            <a:fld id="{E9FA82A4-5790-4943-BD98-4305615ED3A7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118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論文實例 </a:t>
            </a:r>
            <a:r>
              <a:rPr lang="en-US" altLang="zh-TW"/>
              <a:t>1</a:t>
            </a:r>
            <a:r>
              <a:rPr lang="zh-TW" altLang="en-US"/>
              <a:t>：論文資料</a:t>
            </a:r>
          </a:p>
        </p:txBody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9938"/>
            <a:ext cx="9144000" cy="1435100"/>
          </a:xfrm>
        </p:spPr>
        <p:txBody>
          <a:bodyPr/>
          <a:lstStyle/>
          <a:p>
            <a:pPr algn="ctr">
              <a:lnSpc>
                <a:spcPct val="105000"/>
              </a:lnSpc>
              <a:buFont typeface="Wingdings" pitchFamily="2" charset="2"/>
              <a:buNone/>
            </a:pPr>
            <a:r>
              <a:rPr lang="pt-BR" altLang="zh-TW" sz="2400">
                <a:solidFill>
                  <a:srgbClr val="FF0000"/>
                </a:solidFill>
              </a:rPr>
              <a:t>Development of a Home Service Robot 'ISSAC'</a:t>
            </a:r>
            <a:r>
              <a:rPr lang="pt-BR" altLang="zh-TW" sz="2000">
                <a:solidFill>
                  <a:srgbClr val="0000FF"/>
                </a:solidFill>
              </a:rPr>
              <a:t/>
            </a:r>
            <a:br>
              <a:rPr lang="pt-BR" altLang="zh-TW" sz="2000">
                <a:solidFill>
                  <a:srgbClr val="0000FF"/>
                </a:solidFill>
              </a:rPr>
            </a:br>
            <a:r>
              <a:rPr lang="pt-BR" altLang="zh-TW" sz="2000">
                <a:solidFill>
                  <a:srgbClr val="0000FF"/>
                </a:solidFill>
              </a:rPr>
              <a:t> Y. Bum-Jae, M. Hwangbo, L. Sung-On, Y. Do Kwon, and S. Lim </a:t>
            </a:r>
          </a:p>
          <a:p>
            <a:pPr algn="ctr">
              <a:lnSpc>
                <a:spcPct val="105000"/>
              </a:lnSpc>
              <a:buFont typeface="Wingdings" pitchFamily="2" charset="2"/>
              <a:buNone/>
            </a:pPr>
            <a:r>
              <a:rPr lang="pt-BR" altLang="zh-TW" sz="2000">
                <a:solidFill>
                  <a:srgbClr val="0000FF"/>
                </a:solidFill>
              </a:rPr>
              <a:t>IEEE/RSJ International Conference on Intelligent Robots and Systems, Vol. 3, Las Vegas, NV, United States, pp. 2630-2635, Oct. 27-31 , 2003. </a:t>
            </a:r>
            <a:endParaRPr lang="pt-BR" altLang="en-US" sz="2000">
              <a:solidFill>
                <a:srgbClr val="0000FF"/>
              </a:solidFill>
            </a:endParaRPr>
          </a:p>
        </p:txBody>
      </p:sp>
      <p:sp>
        <p:nvSpPr>
          <p:cNvPr id="1180676" name="Rectangle 4"/>
          <p:cNvSpPr>
            <a:spLocks noChangeArrowheads="1"/>
          </p:cNvSpPr>
          <p:nvPr/>
        </p:nvSpPr>
        <p:spPr bwMode="auto">
          <a:xfrm>
            <a:off x="0" y="2781300"/>
            <a:ext cx="9144000" cy="367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/>
          <a:lstStyle/>
          <a:p>
            <a:pPr indent="361950" algn="ctr">
              <a:lnSpc>
                <a:spcPct val="105000"/>
              </a:lnSpc>
              <a:buClr>
                <a:srgbClr val="FF0000"/>
              </a:buClr>
              <a:buFont typeface="Wingdings" pitchFamily="2" charset="2"/>
              <a:buNone/>
            </a:pPr>
            <a:r>
              <a:rPr lang="pt-BR" altLang="zh-TW" sz="2000">
                <a:solidFill>
                  <a:srgbClr val="FF0000"/>
                </a:solidFill>
                <a:ea typeface="標楷體" pitchFamily="65" charset="-120"/>
              </a:rPr>
              <a:t>Abstract</a:t>
            </a:r>
          </a:p>
          <a:p>
            <a:pPr indent="361950" algn="l">
              <a:lnSpc>
                <a:spcPct val="105000"/>
              </a:lnSpc>
              <a:buClr>
                <a:srgbClr val="FF0000"/>
              </a:buClr>
              <a:buFont typeface="Wingdings" pitchFamily="2" charset="2"/>
              <a:buNone/>
            </a:pP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Human friendly service robots such as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home service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robots,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 cleaning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robots,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entertainment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robots take great attention in order to create new markets for robots since the markets for conventional industrial robots are saturating. It is a step to change the working environments of robots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from industries to homes and offices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, and to extend markets for robots from industrial markets to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commercial home appliance markets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. </a:t>
            </a:r>
          </a:p>
          <a:p>
            <a:pPr indent="361950" algn="l">
              <a:lnSpc>
                <a:spcPct val="105000"/>
              </a:lnSpc>
              <a:buClr>
                <a:srgbClr val="FF0000"/>
              </a:buClr>
              <a:buFont typeface="Wingdings" pitchFamily="2" charset="2"/>
              <a:buNone/>
            </a:pP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   This paper introduces a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home service robot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'ISSAC'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applicable for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vacuum cleaning, home security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to find intruders and to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transfer captured images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of the intruder to the police or security companies,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voice-based information service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,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real-time image transfer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through wireless TCP/IP Ethernet and/or CDMA-2000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wireless communication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, and a telepresence controllable by mobile computers such as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pocket PC's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and/or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cellular phones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. The overall controller is developed as a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network-based layered modular controller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using CAN (controller area network). The robot is tested in an apartment for a week successfully. </a:t>
            </a:r>
          </a:p>
        </p:txBody>
      </p:sp>
      <p:sp>
        <p:nvSpPr>
          <p:cNvPr id="1180677" name="Text Box 5"/>
          <p:cNvSpPr txBox="1">
            <a:spLocks noChangeArrowheads="1"/>
          </p:cNvSpPr>
          <p:nvPr/>
        </p:nvSpPr>
        <p:spPr bwMode="auto">
          <a:xfrm>
            <a:off x="6783388" y="6526213"/>
            <a:ext cx="2325687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spcBef>
                <a:spcPct val="0"/>
              </a:spcBef>
              <a:buFontTx/>
              <a:buNone/>
            </a:pPr>
            <a:r>
              <a:rPr kumimoji="1" lang="en-US" altLang="zh-TW" sz="1200">
                <a:solidFill>
                  <a:srgbClr val="FF0000"/>
                </a:solidFill>
                <a:ea typeface="新細明體" charset="-120"/>
              </a:rPr>
              <a:t>By </a:t>
            </a:r>
            <a:r>
              <a:rPr kumimoji="1" lang="zh-TW" altLang="en-US" sz="1200">
                <a:solidFill>
                  <a:srgbClr val="FF0000"/>
                </a:solidFill>
                <a:ea typeface="新細明體" charset="-120"/>
              </a:rPr>
              <a:t>彭士瑋，台大電機，</a:t>
            </a:r>
            <a:r>
              <a:rPr kumimoji="1" lang="en-US" altLang="zh-TW" sz="1200">
                <a:solidFill>
                  <a:srgbClr val="FF0000"/>
                </a:solidFill>
                <a:ea typeface="新細明體" charset="-120"/>
              </a:rPr>
              <a:t>1/23/07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Feng-Li Lian</a:t>
            </a:r>
          </a:p>
        </p:txBody>
      </p:sp>
      <p:sp>
        <p:nvSpPr>
          <p:cNvPr id="8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1/29/07 - </a:t>
            </a:r>
            <a:fld id="{00EFED5D-FC22-4E74-B8AA-509E5ECBEC96}" type="slidenum">
              <a:rPr lang="en-US" altLang="zh-TW"/>
              <a:pPr/>
              <a:t>2</a:t>
            </a:fld>
            <a:endParaRPr lang="en-US" altLang="zh-TW"/>
          </a:p>
        </p:txBody>
      </p:sp>
      <p:pic>
        <p:nvPicPr>
          <p:cNvPr id="1182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836613"/>
            <a:ext cx="3673475" cy="436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27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450" y="2636838"/>
            <a:ext cx="2587625" cy="388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27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4175"/>
            <a:ext cx="2881313" cy="367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82726" name="Text Box 6"/>
          <p:cNvSpPr txBox="1">
            <a:spLocks noChangeArrowheads="1"/>
          </p:cNvSpPr>
          <p:nvPr/>
        </p:nvSpPr>
        <p:spPr bwMode="auto">
          <a:xfrm>
            <a:off x="6783388" y="6526213"/>
            <a:ext cx="2325687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spcBef>
                <a:spcPct val="0"/>
              </a:spcBef>
              <a:buFontTx/>
              <a:buNone/>
            </a:pPr>
            <a:r>
              <a:rPr kumimoji="1" lang="en-US" altLang="zh-TW" sz="1200">
                <a:solidFill>
                  <a:srgbClr val="FF0000"/>
                </a:solidFill>
                <a:ea typeface="新細明體" charset="-120"/>
              </a:rPr>
              <a:t>By </a:t>
            </a:r>
            <a:r>
              <a:rPr kumimoji="1" lang="zh-TW" altLang="en-US" sz="1200">
                <a:solidFill>
                  <a:srgbClr val="FF0000"/>
                </a:solidFill>
                <a:ea typeface="新細明體" charset="-120"/>
              </a:rPr>
              <a:t>彭士瑋，台大電機，</a:t>
            </a:r>
            <a:r>
              <a:rPr kumimoji="1" lang="en-US" altLang="zh-TW" sz="1200">
                <a:solidFill>
                  <a:srgbClr val="FF0000"/>
                </a:solidFill>
                <a:ea typeface="新細明體" charset="-120"/>
              </a:rPr>
              <a:t>1/23/07 </a:t>
            </a:r>
          </a:p>
        </p:txBody>
      </p:sp>
      <p:sp>
        <p:nvSpPr>
          <p:cNvPr id="1182727" name="Rectangle 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zh-TW" altLang="en-US"/>
              <a:t>論文實例 </a:t>
            </a:r>
            <a:r>
              <a:rPr lang="en-US" altLang="zh-TW"/>
              <a:t>1</a:t>
            </a:r>
            <a:r>
              <a:rPr lang="zh-TW" altLang="en-US"/>
              <a:t>：重要圖表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Feng-Li Lian</a:t>
            </a:r>
          </a:p>
        </p:txBody>
      </p:sp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1/29/07 - </a:t>
            </a:r>
            <a:fld id="{F93EA8F4-77AE-42CE-8B54-831796EAC28B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1183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362950" cy="5759450"/>
          </a:xfrm>
        </p:spPr>
        <p:txBody>
          <a:bodyPr/>
          <a:lstStyle/>
          <a:p>
            <a:r>
              <a:rPr lang="en-US" altLang="zh-TW" sz="1800" b="1"/>
              <a:t>Scenario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Home Service</a:t>
            </a:r>
          </a:p>
          <a:p>
            <a:pPr lvl="2"/>
            <a:r>
              <a:rPr lang="en-US" altLang="zh-TW" sz="1800">
                <a:solidFill>
                  <a:schemeClr val="tx1"/>
                </a:solidFill>
              </a:rPr>
              <a:t>Housekeeping</a:t>
            </a:r>
          </a:p>
          <a:p>
            <a:pPr lvl="2"/>
            <a:r>
              <a:rPr lang="en-US" altLang="zh-TW" sz="1800">
                <a:solidFill>
                  <a:schemeClr val="tx1"/>
                </a:solidFill>
              </a:rPr>
              <a:t>Entertainment </a:t>
            </a:r>
          </a:p>
          <a:p>
            <a:pPr lvl="2"/>
            <a:r>
              <a:rPr lang="en-US" altLang="zh-TW" sz="1800">
                <a:solidFill>
                  <a:schemeClr val="tx1"/>
                </a:solidFill>
              </a:rPr>
              <a:t>Security</a:t>
            </a:r>
          </a:p>
          <a:p>
            <a:r>
              <a:rPr lang="en-US" altLang="zh-TW" sz="1800" b="1"/>
              <a:t>Task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Vacuum cleaning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Home security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Voice-based Information server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Remote control of home appliances 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Remote control of ‘ISSAC’</a:t>
            </a:r>
          </a:p>
          <a:p>
            <a:r>
              <a:rPr lang="en-US" altLang="zh-TW" sz="1800" b="1"/>
              <a:t>Technique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Motion detection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Recognize voice 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Wireless communications  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A low-cost localization method and a visual homing approach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CAN-based networked distributed controller</a:t>
            </a:r>
            <a:endParaRPr lang="zh-TW" altLang="en-US" sz="1800">
              <a:solidFill>
                <a:schemeClr val="tx1"/>
              </a:solidFill>
            </a:endParaRPr>
          </a:p>
        </p:txBody>
      </p:sp>
      <p:sp>
        <p:nvSpPr>
          <p:cNvPr id="1183748" name="Text Box 4"/>
          <p:cNvSpPr txBox="1">
            <a:spLocks noChangeArrowheads="1"/>
          </p:cNvSpPr>
          <p:nvPr/>
        </p:nvSpPr>
        <p:spPr bwMode="auto">
          <a:xfrm>
            <a:off x="6783388" y="6526213"/>
            <a:ext cx="2325687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spcBef>
                <a:spcPct val="0"/>
              </a:spcBef>
              <a:buFontTx/>
              <a:buNone/>
            </a:pPr>
            <a:r>
              <a:rPr kumimoji="1" lang="en-US" altLang="zh-TW" sz="1200">
                <a:solidFill>
                  <a:srgbClr val="FF0000"/>
                </a:solidFill>
                <a:ea typeface="新細明體" charset="-120"/>
              </a:rPr>
              <a:t>By </a:t>
            </a:r>
            <a:r>
              <a:rPr kumimoji="1" lang="zh-TW" altLang="en-US" sz="1200">
                <a:solidFill>
                  <a:srgbClr val="FF0000"/>
                </a:solidFill>
                <a:ea typeface="新細明體" charset="-120"/>
              </a:rPr>
              <a:t>彭士瑋，台大電機，</a:t>
            </a:r>
            <a:r>
              <a:rPr kumimoji="1" lang="en-US" altLang="zh-TW" sz="1200">
                <a:solidFill>
                  <a:srgbClr val="FF0000"/>
                </a:solidFill>
                <a:ea typeface="新細明體" charset="-120"/>
              </a:rPr>
              <a:t>1/23/07 </a:t>
            </a:r>
          </a:p>
        </p:txBody>
      </p:sp>
      <p:sp>
        <p:nvSpPr>
          <p:cNvPr id="1183749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zh-TW" altLang="en-US"/>
              <a:t>論文實例 </a:t>
            </a:r>
            <a:r>
              <a:rPr lang="en-US" altLang="zh-TW"/>
              <a:t>1</a:t>
            </a:r>
            <a:r>
              <a:rPr lang="zh-TW" altLang="en-US"/>
              <a:t>：資料分析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Feng-Li Lian</a:t>
            </a:r>
          </a:p>
        </p:txBody>
      </p:sp>
      <p:sp>
        <p:nvSpPr>
          <p:cNvPr id="7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1/29/07 - </a:t>
            </a:r>
            <a:fld id="{823007E2-4D3C-4976-A778-C6F3C02E39E7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19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論文實例 </a:t>
            </a:r>
            <a:r>
              <a:rPr lang="en-US" altLang="zh-TW"/>
              <a:t>2</a:t>
            </a:r>
            <a:r>
              <a:rPr lang="zh-TW" altLang="en-US"/>
              <a:t>：論文資料</a:t>
            </a:r>
            <a:endParaRPr lang="en-US" altLang="zh-TW"/>
          </a:p>
        </p:txBody>
      </p:sp>
      <p:sp>
        <p:nvSpPr>
          <p:cNvPr id="119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9938"/>
            <a:ext cx="9144000" cy="1435100"/>
          </a:xfrm>
        </p:spPr>
        <p:txBody>
          <a:bodyPr/>
          <a:lstStyle/>
          <a:p>
            <a:pPr algn="ctr">
              <a:lnSpc>
                <a:spcPct val="105000"/>
              </a:lnSpc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</a:rPr>
              <a:t>A Multiagent Multisensor Based Real-Time Sensory Control System for Intelligent Security Robot</a:t>
            </a:r>
            <a:r>
              <a:rPr lang="pt-BR" altLang="zh-TW" sz="2000">
                <a:solidFill>
                  <a:srgbClr val="0000FF"/>
                </a:solidFill>
              </a:rPr>
              <a:t/>
            </a:r>
            <a:br>
              <a:rPr lang="pt-BR" altLang="zh-TW" sz="2000">
                <a:solidFill>
                  <a:srgbClr val="0000FF"/>
                </a:solidFill>
              </a:rPr>
            </a:br>
            <a:r>
              <a:rPr lang="pt-BR" altLang="zh-TW" sz="2000">
                <a:solidFill>
                  <a:srgbClr val="0000FF"/>
                </a:solidFill>
              </a:rPr>
              <a:t> </a:t>
            </a:r>
            <a:r>
              <a:rPr lang="pt-BR" altLang="en-US" sz="2000">
                <a:solidFill>
                  <a:srgbClr val="0000FF"/>
                </a:solidFill>
              </a:rPr>
              <a:t>Ren C. Luo and Kuo L. Su </a:t>
            </a:r>
          </a:p>
          <a:p>
            <a:pPr algn="ctr">
              <a:lnSpc>
                <a:spcPct val="105000"/>
              </a:lnSpc>
              <a:buFont typeface="Wingdings" pitchFamily="2" charset="2"/>
              <a:buNone/>
            </a:pPr>
            <a:r>
              <a:rPr lang="pt-BR" altLang="en-US" sz="2000">
                <a:solidFill>
                  <a:srgbClr val="0000FF"/>
                </a:solidFill>
              </a:rPr>
              <a:t>IEEE International Conference on Robotics &amp; Automation, Taipei, Taiwan, pp. 2394-2399, Sep. 14-19 2003.</a:t>
            </a:r>
          </a:p>
          <a:p>
            <a:pPr algn="ctr">
              <a:lnSpc>
                <a:spcPct val="105000"/>
              </a:lnSpc>
              <a:buFont typeface="Wingdings" pitchFamily="2" charset="2"/>
              <a:buNone/>
            </a:pPr>
            <a:endParaRPr lang="pt-BR" altLang="en-US" sz="2000">
              <a:solidFill>
                <a:srgbClr val="0000FF"/>
              </a:solidFill>
            </a:endParaRPr>
          </a:p>
        </p:txBody>
      </p:sp>
      <p:sp>
        <p:nvSpPr>
          <p:cNvPr id="1190916" name="Rectangle 4"/>
          <p:cNvSpPr>
            <a:spLocks noChangeArrowheads="1"/>
          </p:cNvSpPr>
          <p:nvPr/>
        </p:nvSpPr>
        <p:spPr bwMode="auto">
          <a:xfrm>
            <a:off x="0" y="3141663"/>
            <a:ext cx="9144000" cy="331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/>
          <a:lstStyle/>
          <a:p>
            <a:pPr indent="361950" algn="ctr">
              <a:lnSpc>
                <a:spcPct val="105000"/>
              </a:lnSpc>
              <a:buClr>
                <a:srgbClr val="FF0000"/>
              </a:buClr>
              <a:buFont typeface="Wingdings" pitchFamily="2" charset="2"/>
              <a:buNone/>
            </a:pPr>
            <a:r>
              <a:rPr lang="pt-BR" altLang="zh-TW" sz="2000">
                <a:solidFill>
                  <a:srgbClr val="FF0000"/>
                </a:solidFill>
                <a:ea typeface="標楷體" pitchFamily="65" charset="-120"/>
              </a:rPr>
              <a:t>Abstract</a:t>
            </a:r>
          </a:p>
          <a:p>
            <a:pPr indent="361950" algn="l">
              <a:lnSpc>
                <a:spcPct val="105000"/>
              </a:lnSpc>
              <a:buClr>
                <a:srgbClr val="FF0000"/>
              </a:buClr>
              <a:buFont typeface="Wingdings" pitchFamily="2" charset="2"/>
              <a:buNone/>
            </a:pP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The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security 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of home, laboratory, office and factory is essential to human daily life. A danger event is often caused by the negligence of humans. Potential hazards may injure our life. Therefore, it motivates us to develop an intelligent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multi-sensor based Security Robot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system. It is expected to be widely employed in our daily life. Security robot can detect dangerous situation and provide timely alert us. The structure of the security robot contains eight parts. Including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remote surveillance and control system, image system, obstacle avoidance system, software system, auto-dialing, driver system, sensor system and motion planning system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. In this paper, we discuss the opportunity to use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multi-agent technology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in the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sensory system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and the expected improvements. The sensory system has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seven-variety detection and diagnosis agent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(local agent) and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one sensor agent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(auxiliary agent). Finally, we use </a:t>
            </a:r>
            <a:r>
              <a:rPr lang="en-US" altLang="en-US">
                <a:solidFill>
                  <a:srgbClr val="FF0000"/>
                </a:solidFill>
                <a:ea typeface="標楷體" pitchFamily="65" charset="-120"/>
              </a:rPr>
              <a:t>multi-processor architecture</a:t>
            </a:r>
            <a:r>
              <a:rPr lang="en-US" altLang="en-US">
                <a:solidFill>
                  <a:schemeClr val="tx1"/>
                </a:solidFill>
                <a:ea typeface="標楷體" pitchFamily="65" charset="-120"/>
              </a:rPr>
              <a:t> to implement the multi-agent based sensory system for the security robot application. </a:t>
            </a:r>
          </a:p>
        </p:txBody>
      </p:sp>
      <p:sp>
        <p:nvSpPr>
          <p:cNvPr id="1190917" name="Text Box 5"/>
          <p:cNvSpPr txBox="1">
            <a:spLocks noChangeArrowheads="1"/>
          </p:cNvSpPr>
          <p:nvPr/>
        </p:nvSpPr>
        <p:spPr bwMode="auto">
          <a:xfrm>
            <a:off x="6783388" y="6526213"/>
            <a:ext cx="2368550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spcBef>
                <a:spcPct val="0"/>
              </a:spcBef>
              <a:buFontTx/>
              <a:buNone/>
            </a:pPr>
            <a:r>
              <a:rPr kumimoji="1" lang="en-US" altLang="zh-TW" sz="1200">
                <a:solidFill>
                  <a:srgbClr val="FF0000"/>
                </a:solidFill>
                <a:ea typeface="新細明體" charset="-120"/>
              </a:rPr>
              <a:t>By </a:t>
            </a:r>
            <a:r>
              <a:rPr kumimoji="1" lang="zh-TW" altLang="en-US" sz="1200">
                <a:solidFill>
                  <a:srgbClr val="FF0000"/>
                </a:solidFill>
                <a:ea typeface="新細明體" charset="-120"/>
              </a:rPr>
              <a:t>葉上瑋 ，台大電機，</a:t>
            </a:r>
            <a:r>
              <a:rPr kumimoji="1" lang="en-US" altLang="zh-TW" sz="1200">
                <a:solidFill>
                  <a:srgbClr val="FF0000"/>
                </a:solidFill>
                <a:ea typeface="新細明體" charset="-120"/>
              </a:rPr>
              <a:t>1/23/07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Feng-Li Lian</a:t>
            </a:r>
          </a:p>
        </p:txBody>
      </p:sp>
      <p:sp>
        <p:nvSpPr>
          <p:cNvPr id="7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1/29/07 - </a:t>
            </a:r>
            <a:fld id="{F7752CDF-76EB-43DF-9FC6-0133326503CC}" type="slidenum">
              <a:rPr lang="en-US" altLang="zh-TW"/>
              <a:pPr/>
              <a:t>5</a:t>
            </a:fld>
            <a:endParaRPr lang="en-US" altLang="zh-TW"/>
          </a:p>
        </p:txBody>
      </p:sp>
      <p:pic>
        <p:nvPicPr>
          <p:cNvPr id="1185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916113"/>
            <a:ext cx="4032250" cy="298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5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2133600"/>
            <a:ext cx="4321175" cy="299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85797" name="Text Box 5"/>
          <p:cNvSpPr txBox="1">
            <a:spLocks noChangeArrowheads="1"/>
          </p:cNvSpPr>
          <p:nvPr/>
        </p:nvSpPr>
        <p:spPr bwMode="auto">
          <a:xfrm>
            <a:off x="6783388" y="6526213"/>
            <a:ext cx="2368550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spcBef>
                <a:spcPct val="0"/>
              </a:spcBef>
              <a:buFontTx/>
              <a:buNone/>
            </a:pPr>
            <a:r>
              <a:rPr kumimoji="1" lang="en-US" altLang="zh-TW" sz="1200">
                <a:solidFill>
                  <a:srgbClr val="FF0000"/>
                </a:solidFill>
                <a:ea typeface="新細明體" charset="-120"/>
              </a:rPr>
              <a:t>By </a:t>
            </a:r>
            <a:r>
              <a:rPr kumimoji="1" lang="zh-TW" altLang="en-US" sz="1200">
                <a:solidFill>
                  <a:srgbClr val="FF0000"/>
                </a:solidFill>
                <a:ea typeface="新細明體" charset="-120"/>
              </a:rPr>
              <a:t>葉上瑋 ，台大電機，</a:t>
            </a:r>
            <a:r>
              <a:rPr kumimoji="1" lang="en-US" altLang="zh-TW" sz="1200">
                <a:solidFill>
                  <a:srgbClr val="FF0000"/>
                </a:solidFill>
                <a:ea typeface="新細明體" charset="-120"/>
              </a:rPr>
              <a:t>1/23/07 </a:t>
            </a:r>
          </a:p>
        </p:txBody>
      </p:sp>
      <p:sp>
        <p:nvSpPr>
          <p:cNvPr id="1185798" name="Rectangle 6"/>
          <p:cNvSpPr>
            <a:spLocks noChangeArrowheads="1"/>
          </p:cNvSpPr>
          <p:nvPr/>
        </p:nvSpPr>
        <p:spPr bwMode="auto">
          <a:xfrm>
            <a:off x="152400" y="76200"/>
            <a:ext cx="891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6038" rIns="90488" bIns="46038">
            <a:spAutoFit/>
          </a:bodyPr>
          <a:lstStyle/>
          <a:p>
            <a:pPr algn="l">
              <a:spcBef>
                <a:spcPct val="0"/>
              </a:spcBef>
              <a:buFontTx/>
              <a:buNone/>
            </a:pPr>
            <a:r>
              <a:rPr lang="zh-TW" altLang="en-US" sz="3600" b="1">
                <a:solidFill>
                  <a:srgbClr val="FFFF00"/>
                </a:solidFill>
                <a:ea typeface="標楷體" pitchFamily="65" charset="-120"/>
              </a:rPr>
              <a:t>論文實例 </a:t>
            </a:r>
            <a:r>
              <a:rPr lang="en-US" altLang="zh-TW" sz="3600" b="1">
                <a:solidFill>
                  <a:srgbClr val="FFFF00"/>
                </a:solidFill>
                <a:ea typeface="標楷體" pitchFamily="65" charset="-120"/>
              </a:rPr>
              <a:t>2</a:t>
            </a:r>
            <a:r>
              <a:rPr lang="zh-TW" altLang="en-US" sz="3600" b="1">
                <a:solidFill>
                  <a:srgbClr val="FFFF00"/>
                </a:solidFill>
                <a:ea typeface="標楷體" pitchFamily="65" charset="-120"/>
              </a:rPr>
              <a:t>：重要圖表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Feng-Li Lian</a:t>
            </a:r>
          </a:p>
        </p:txBody>
      </p:sp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1/29/07 - </a:t>
            </a:r>
            <a:fld id="{E392539E-C2B4-4818-BFD8-DF475ABCABA9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1191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362950" cy="5759450"/>
          </a:xfrm>
        </p:spPr>
        <p:txBody>
          <a:bodyPr/>
          <a:lstStyle/>
          <a:p>
            <a:r>
              <a:rPr lang="en-US" altLang="zh-TW" sz="1800" b="1"/>
              <a:t>Scenario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There will be some danger events often caused by the                       negligence of people in daily life. The security robots can detect the dangerous situation and alert people.</a:t>
            </a:r>
          </a:p>
          <a:p>
            <a:pPr lvl="1"/>
            <a:endParaRPr lang="en-US" altLang="zh-TW" sz="2000">
              <a:solidFill>
                <a:schemeClr val="tx1"/>
              </a:solidFill>
            </a:endParaRPr>
          </a:p>
          <a:p>
            <a:r>
              <a:rPr lang="en-US" altLang="zh-TW" sz="1800" b="1"/>
              <a:t>Task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Fire detection/ diagnosis. 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Intruder detection/ diagnosis. 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Environment detection/ diagnosis.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Obstacle detection agent. 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Motor detection agent. 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Power detection/ prediction. 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Auxiliary agent.</a:t>
            </a:r>
          </a:p>
          <a:p>
            <a:pPr lvl="1"/>
            <a:endParaRPr lang="en-US" altLang="zh-TW" sz="1800">
              <a:solidFill>
                <a:schemeClr val="tx1"/>
              </a:solidFill>
            </a:endParaRPr>
          </a:p>
          <a:p>
            <a:r>
              <a:rPr lang="en-US" altLang="zh-TW" sz="1800" b="1"/>
              <a:t>Technique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Adaptive fusion method.</a:t>
            </a:r>
          </a:p>
          <a:p>
            <a:pPr lvl="1"/>
            <a:r>
              <a:rPr lang="en-US" altLang="zh-TW" sz="1800">
                <a:solidFill>
                  <a:schemeClr val="tx1"/>
                </a:solidFill>
              </a:rPr>
              <a:t>Fault detection/ isolation procedure.</a:t>
            </a:r>
            <a:r>
              <a:rPr lang="en-US" altLang="zh-TW" sz="1800"/>
              <a:t> </a:t>
            </a:r>
            <a:endParaRPr lang="zh-TW" altLang="en-US" sz="1800"/>
          </a:p>
        </p:txBody>
      </p:sp>
      <p:sp>
        <p:nvSpPr>
          <p:cNvPr id="1191940" name="Text Box 4"/>
          <p:cNvSpPr txBox="1">
            <a:spLocks noChangeArrowheads="1"/>
          </p:cNvSpPr>
          <p:nvPr/>
        </p:nvSpPr>
        <p:spPr bwMode="auto">
          <a:xfrm>
            <a:off x="6783388" y="6526213"/>
            <a:ext cx="2368550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spcBef>
                <a:spcPct val="0"/>
              </a:spcBef>
              <a:buFontTx/>
              <a:buNone/>
            </a:pPr>
            <a:r>
              <a:rPr kumimoji="1" lang="en-US" altLang="zh-TW" sz="1200">
                <a:solidFill>
                  <a:srgbClr val="FF0000"/>
                </a:solidFill>
                <a:ea typeface="新細明體" charset="-120"/>
              </a:rPr>
              <a:t>By </a:t>
            </a:r>
            <a:r>
              <a:rPr kumimoji="1" lang="zh-TW" altLang="en-US" sz="1200">
                <a:solidFill>
                  <a:srgbClr val="FF0000"/>
                </a:solidFill>
                <a:ea typeface="新細明體" charset="-120"/>
              </a:rPr>
              <a:t>葉上瑋 ，台大電機，</a:t>
            </a:r>
            <a:r>
              <a:rPr kumimoji="1" lang="en-US" altLang="zh-TW" sz="1200">
                <a:solidFill>
                  <a:srgbClr val="FF0000"/>
                </a:solidFill>
                <a:ea typeface="新細明體" charset="-120"/>
              </a:rPr>
              <a:t>1/23/07 </a:t>
            </a:r>
          </a:p>
        </p:txBody>
      </p:sp>
      <p:sp>
        <p:nvSpPr>
          <p:cNvPr id="119194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zh-TW" altLang="en-US"/>
              <a:t>論文實例 </a:t>
            </a:r>
            <a:r>
              <a:rPr lang="en-US" altLang="zh-TW"/>
              <a:t>2</a:t>
            </a:r>
            <a:r>
              <a:rPr lang="zh-TW" altLang="en-US"/>
              <a:t>：資料分析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6038" rIns="90488" bIns="46038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–"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3333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6038" rIns="90488" bIns="46038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–"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3333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27457</TotalTime>
  <Words>592</Words>
  <Application>Microsoft Office PowerPoint</Application>
  <PresentationFormat>如螢幕大小 (4:3)</PresentationFormat>
  <Paragraphs>65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5" baseType="lpstr">
      <vt:lpstr>Times New Roman</vt:lpstr>
      <vt:lpstr>Arial</vt:lpstr>
      <vt:lpstr>標楷體</vt:lpstr>
      <vt:lpstr>Wingdings</vt:lpstr>
      <vt:lpstr>Albertus Extra Bold</vt:lpstr>
      <vt:lpstr>新細明體</vt:lpstr>
      <vt:lpstr>Tahoma</vt:lpstr>
      <vt:lpstr>Helvetica</vt:lpstr>
      <vt:lpstr>Blank Presentation</vt:lpstr>
      <vt:lpstr>論文實例 1：論文資料</vt:lpstr>
      <vt:lpstr>論文實例 1：重要圖表</vt:lpstr>
      <vt:lpstr>論文實例 1：資料分析</vt:lpstr>
      <vt:lpstr>論文實例 2：論文資料</vt:lpstr>
      <vt:lpstr>PowerPoint 簡報</vt:lpstr>
      <vt:lpstr>論文實例 2：資料分析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MD717-ASUS</dc:creator>
  <cp:lastModifiedBy>MD717-ASUS</cp:lastModifiedBy>
  <cp:revision>647</cp:revision>
  <cp:lastPrinted>2000-07-21T17:27:04Z</cp:lastPrinted>
  <dcterms:created xsi:type="dcterms:W3CDTF">1999-11-12T15:51:03Z</dcterms:created>
  <dcterms:modified xsi:type="dcterms:W3CDTF">2013-09-09T02:34:48Z</dcterms:modified>
</cp:coreProperties>
</file>